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7"/>
  </p:notesMasterIdLst>
  <p:handoutMasterIdLst>
    <p:handoutMasterId r:id="rId68"/>
  </p:handoutMasterIdLst>
  <p:sldIdLst>
    <p:sldId id="256" r:id="rId2"/>
    <p:sldId id="619" r:id="rId3"/>
    <p:sldId id="620" r:id="rId4"/>
    <p:sldId id="621" r:id="rId5"/>
    <p:sldId id="650" r:id="rId6"/>
    <p:sldId id="622" r:id="rId7"/>
    <p:sldId id="623" r:id="rId8"/>
    <p:sldId id="624" r:id="rId9"/>
    <p:sldId id="626" r:id="rId10"/>
    <p:sldId id="627" r:id="rId11"/>
    <p:sldId id="629" r:id="rId12"/>
    <p:sldId id="651" r:id="rId13"/>
    <p:sldId id="652" r:id="rId14"/>
    <p:sldId id="628" r:id="rId15"/>
    <p:sldId id="636" r:id="rId16"/>
    <p:sldId id="630" r:id="rId17"/>
    <p:sldId id="631" r:id="rId18"/>
    <p:sldId id="646" r:id="rId19"/>
    <p:sldId id="647" r:id="rId20"/>
    <p:sldId id="648" r:id="rId21"/>
    <p:sldId id="649" r:id="rId22"/>
    <p:sldId id="561" r:id="rId23"/>
    <p:sldId id="562" r:id="rId24"/>
    <p:sldId id="615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653" r:id="rId39"/>
    <p:sldId id="654" r:id="rId40"/>
    <p:sldId id="578" r:id="rId41"/>
    <p:sldId id="655" r:id="rId42"/>
    <p:sldId id="580" r:id="rId43"/>
    <p:sldId id="581" r:id="rId44"/>
    <p:sldId id="582" r:id="rId45"/>
    <p:sldId id="656" r:id="rId46"/>
    <p:sldId id="657" r:id="rId47"/>
    <p:sldId id="585" r:id="rId48"/>
    <p:sldId id="614" r:id="rId49"/>
    <p:sldId id="658" r:id="rId50"/>
    <p:sldId id="659" r:id="rId51"/>
    <p:sldId id="590" r:id="rId52"/>
    <p:sldId id="660" r:id="rId53"/>
    <p:sldId id="661" r:id="rId54"/>
    <p:sldId id="594" r:id="rId55"/>
    <p:sldId id="595" r:id="rId56"/>
    <p:sldId id="662" r:id="rId57"/>
    <p:sldId id="663" r:id="rId58"/>
    <p:sldId id="598" r:id="rId59"/>
    <p:sldId id="599" r:id="rId60"/>
    <p:sldId id="600" r:id="rId61"/>
    <p:sldId id="601" r:id="rId62"/>
    <p:sldId id="664" r:id="rId63"/>
    <p:sldId id="665" r:id="rId64"/>
    <p:sldId id="604" r:id="rId65"/>
    <p:sldId id="617" r:id="rId66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1014" autoAdjust="0"/>
  </p:normalViewPr>
  <p:slideViewPr>
    <p:cSldViewPr>
      <p:cViewPr varScale="1">
        <p:scale>
          <a:sx n="73" d="100"/>
          <a:sy n="73" d="100"/>
        </p:scale>
        <p:origin x="8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1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5613" y="990600"/>
            <a:ext cx="8226425" cy="1904999"/>
          </a:xfrm>
        </p:spPr>
        <p:txBody>
          <a:bodyPr/>
          <a:lstStyle/>
          <a:p>
            <a:r>
              <a:rPr lang="en-US" sz="3900" dirty="0" smtClean="0"/>
              <a:t>An Efficient GPU Implementation of a Tree-based </a:t>
            </a:r>
            <a:r>
              <a:rPr lang="en-US" sz="3900" i="1" dirty="0" smtClean="0"/>
              <a:t>n</a:t>
            </a:r>
            <a:r>
              <a:rPr lang="en-US" sz="3900" dirty="0" smtClean="0"/>
              <a:t>-Body Algorithm</a:t>
            </a:r>
            <a:endParaRPr lang="en-US" sz="3900" dirty="0"/>
          </a:p>
        </p:txBody>
      </p:sp>
      <p:sp>
        <p:nvSpPr>
          <p:cNvPr id="369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98862"/>
            <a:ext cx="8226425" cy="2116138"/>
          </a:xfrm>
        </p:spPr>
        <p:txBody>
          <a:bodyPr/>
          <a:lstStyle/>
          <a:p>
            <a:r>
              <a:rPr lang="en-US" dirty="0"/>
              <a:t>Martin Burtscher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Department of Computer Science</a:t>
            </a:r>
          </a:p>
        </p:txBody>
      </p:sp>
      <p:pic>
        <p:nvPicPr>
          <p:cNvPr id="4" name="Picture 3" descr="TXST_Primary_H_3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709160"/>
            <a:ext cx="2514600" cy="100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 smtClean="0"/>
              <a:t>Hardware can assign blocks to SMs in any order</a:t>
            </a:r>
          </a:p>
          <a:p>
            <a:pPr lvl="1"/>
            <a:r>
              <a:rPr lang="en-US" dirty="0" smtClean="0"/>
              <a:t>A kernel with enough blocks scales across GPUs</a:t>
            </a:r>
          </a:p>
          <a:p>
            <a:pPr lvl="1"/>
            <a:r>
              <a:rPr lang="en-US" dirty="0" smtClean="0"/>
              <a:t>Not all blocks may be resident at the same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99"/>
          <p:cNvGrpSpPr/>
          <p:nvPr/>
        </p:nvGrpSpPr>
        <p:grpSpPr>
          <a:xfrm>
            <a:off x="238125" y="2895600"/>
            <a:ext cx="8540750" cy="3000375"/>
            <a:chOff x="238125" y="3048000"/>
            <a:chExt cx="8540750" cy="300037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8125" y="3059112"/>
              <a:ext cx="1857375" cy="2989263"/>
              <a:chOff x="542" y="1649"/>
              <a:chExt cx="1170" cy="1883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91" y="1649"/>
                <a:ext cx="1021" cy="419"/>
                <a:chOff x="691" y="1737"/>
                <a:chExt cx="1021" cy="419"/>
              </a:xfrm>
            </p:grpSpPr>
            <p:sp>
              <p:nvSpPr>
                <p:cNvPr id="4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91" y="1737"/>
                  <a:ext cx="1021" cy="41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None/>
                  </a:pPr>
                  <a:r>
                    <a:rPr lang="en-US" altLang="zh-TW" sz="1200" b="1" dirty="0" smtClean="0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rPr>
                    <a:t>GPU with 2 SMs</a:t>
                  </a:r>
                  <a:endParaRPr lang="en-US" altLang="zh-TW" sz="1200" b="1" dirty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7" y="1901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12" y="1901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542" y="2241"/>
                <a:ext cx="1162" cy="1291"/>
                <a:chOff x="542" y="2321"/>
                <a:chExt cx="1162" cy="1291"/>
              </a:xfrm>
            </p:grpSpPr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542" y="2321"/>
                  <a:ext cx="1" cy="128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>
                    <a:buNone/>
                  </a:pPr>
                  <a:endParaRPr lang="en-US"/>
                </a:p>
              </p:txBody>
            </p:sp>
            <p:grpSp>
              <p:nvGrpSpPr>
                <p:cNvPr id="11" name="Group 11"/>
                <p:cNvGrpSpPr>
                  <a:grpSpLocks/>
                </p:cNvGrpSpPr>
                <p:nvPr/>
              </p:nvGrpSpPr>
              <p:grpSpPr bwMode="auto">
                <a:xfrm>
                  <a:off x="683" y="2321"/>
                  <a:ext cx="1021" cy="291"/>
                  <a:chOff x="1843" y="2745"/>
                  <a:chExt cx="1021" cy="291"/>
                </a:xfrm>
              </p:grpSpPr>
              <p:sp>
                <p:nvSpPr>
                  <p:cNvPr id="3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1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4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4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0</a:t>
                      </a:r>
                    </a:p>
                  </p:txBody>
                </p:sp>
              </p:grpSp>
              <p:grpSp>
                <p:nvGrpSpPr>
                  <p:cNvPr id="1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1</a:t>
                      </a:r>
                    </a:p>
                  </p:txBody>
                </p:sp>
              </p:grpSp>
            </p:grpSp>
            <p:grpSp>
              <p:nvGrpSpPr>
                <p:cNvPr id="15" name="Group 19"/>
                <p:cNvGrpSpPr>
                  <a:grpSpLocks/>
                </p:cNvGrpSpPr>
                <p:nvPr/>
              </p:nvGrpSpPr>
              <p:grpSpPr bwMode="auto">
                <a:xfrm>
                  <a:off x="683" y="2654"/>
                  <a:ext cx="1021" cy="291"/>
                  <a:chOff x="1843" y="2745"/>
                  <a:chExt cx="1021" cy="291"/>
                </a:xfrm>
              </p:grpSpPr>
              <p:sp>
                <p:nvSpPr>
                  <p:cNvPr id="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1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3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2</a:t>
                      </a:r>
                    </a:p>
                  </p:txBody>
                </p:sp>
              </p:grpSp>
              <p:grpSp>
                <p:nvGrpSpPr>
                  <p:cNvPr id="2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3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3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3</a:t>
                      </a:r>
                    </a:p>
                  </p:txBody>
                </p:sp>
              </p:grpSp>
            </p:grpSp>
            <p:grpSp>
              <p:nvGrpSpPr>
                <p:cNvPr id="23" name="Group 27"/>
                <p:cNvGrpSpPr>
                  <a:grpSpLocks/>
                </p:cNvGrpSpPr>
                <p:nvPr/>
              </p:nvGrpSpPr>
              <p:grpSpPr bwMode="auto">
                <a:xfrm>
                  <a:off x="683" y="2987"/>
                  <a:ext cx="1021" cy="291"/>
                  <a:chOff x="1843" y="2745"/>
                  <a:chExt cx="1021" cy="291"/>
                </a:xfrm>
              </p:grpSpPr>
              <p:sp>
                <p:nvSpPr>
                  <p:cNvPr id="21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2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2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4</a:t>
                      </a:r>
                    </a:p>
                  </p:txBody>
                </p:sp>
              </p:grpSp>
              <p:grpSp>
                <p:nvGrpSpPr>
                  <p:cNvPr id="3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2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5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5</a:t>
                      </a:r>
                    </a:p>
                  </p:txBody>
                </p:sp>
              </p:grpSp>
            </p:grpSp>
            <p:grpSp>
              <p:nvGrpSpPr>
                <p:cNvPr id="36" name="Group 35"/>
                <p:cNvGrpSpPr>
                  <a:grpSpLocks/>
                </p:cNvGrpSpPr>
                <p:nvPr/>
              </p:nvGrpSpPr>
              <p:grpSpPr bwMode="auto">
                <a:xfrm>
                  <a:off x="683" y="3321"/>
                  <a:ext cx="1021" cy="291"/>
                  <a:chOff x="1843" y="2745"/>
                  <a:chExt cx="1021" cy="291"/>
                </a:xfrm>
              </p:grpSpPr>
              <p:sp>
                <p:nvSpPr>
                  <p:cNvPr id="1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3" y="2745"/>
                    <a:ext cx="1021" cy="291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None/>
                    </a:pPr>
                    <a:endParaRPr lang="zh-TW" altLang="en-US" sz="1200" b="1">
                      <a:solidFill>
                        <a:schemeClr val="bg1"/>
                      </a:solidFill>
                      <a:latin typeface="Arial" charset="0"/>
                      <a:ea typeface="PMingLiU" pitchFamily="18" charset="-120"/>
                    </a:endParaRPr>
                  </a:p>
                </p:txBody>
              </p:sp>
              <p:grpSp>
                <p:nvGrpSpPr>
                  <p:cNvPr id="37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879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19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2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6</a:t>
                      </a:r>
                    </a:p>
                  </p:txBody>
                </p:sp>
              </p:grpSp>
              <p:grpSp>
                <p:nvGrpSpPr>
                  <p:cNvPr id="4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4" y="2781"/>
                    <a:ext cx="461" cy="230"/>
                    <a:chOff x="3775" y="2037"/>
                    <a:chExt cx="461" cy="230"/>
                  </a:xfrm>
                </p:grpSpPr>
                <p:sp>
                  <p:nvSpPr>
                    <p:cNvPr id="17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5" y="2037"/>
                      <a:ext cx="461" cy="230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endParaRPr lang="zh-TW" altLang="en-US" sz="1800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endParaRPr>
                    </a:p>
                  </p:txBody>
                </p:sp>
                <p:sp>
                  <p:nvSpPr>
                    <p:cNvPr id="1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4" y="2066"/>
                      <a:ext cx="403" cy="173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algn="ctr">
                        <a:buNone/>
                      </a:pPr>
                      <a:r>
                        <a:rPr lang="en-US" altLang="zh-TW" sz="1200" b="1">
                          <a:solidFill>
                            <a:srgbClr val="003300"/>
                          </a:solidFill>
                          <a:latin typeface="Arial" charset="0"/>
                          <a:ea typeface="PMingLiU" pitchFamily="18" charset="-120"/>
                        </a:rPr>
                        <a:t>Block 7</a:t>
                      </a:r>
                    </a:p>
                  </p:txBody>
                </p:sp>
              </p:grpSp>
            </p:grpSp>
          </p:grpSp>
        </p:grp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3100388" y="3048000"/>
              <a:ext cx="1471612" cy="1681162"/>
              <a:chOff x="2233" y="1609"/>
              <a:chExt cx="927" cy="1059"/>
            </a:xfrm>
          </p:grpSpPr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2233" y="1609"/>
                <a:ext cx="927" cy="1059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r>
                  <a:rPr lang="en-US" altLang="zh-TW" sz="1200" b="1" dirty="0" smtClean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Kernel</a:t>
                </a:r>
                <a:endParaRPr lang="en-US" altLang="zh-TW" sz="1200" b="1" dirty="0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grpSp>
            <p:nvGrpSpPr>
              <p:cNvPr id="48" name="Group 45"/>
              <p:cNvGrpSpPr>
                <a:grpSpLocks/>
              </p:cNvGrpSpPr>
              <p:nvPr/>
            </p:nvGrpSpPr>
            <p:grpSpPr bwMode="auto">
              <a:xfrm>
                <a:off x="2279" y="1809"/>
                <a:ext cx="835" cy="805"/>
                <a:chOff x="2353" y="1809"/>
                <a:chExt cx="835" cy="805"/>
              </a:xfrm>
            </p:grpSpPr>
            <p:grpSp>
              <p:nvGrpSpPr>
                <p:cNvPr id="49" name="Group 46"/>
                <p:cNvGrpSpPr>
                  <a:grpSpLocks/>
                </p:cNvGrpSpPr>
                <p:nvPr/>
              </p:nvGrpSpPr>
              <p:grpSpPr bwMode="auto">
                <a:xfrm>
                  <a:off x="2353" y="1809"/>
                  <a:ext cx="835" cy="173"/>
                  <a:chOff x="2257" y="1809"/>
                  <a:chExt cx="835" cy="173"/>
                </a:xfrm>
              </p:grpSpPr>
              <p:sp>
                <p:nvSpPr>
                  <p:cNvPr id="5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0</a:t>
                    </a:r>
                  </a:p>
                </p:txBody>
              </p:sp>
              <p:sp>
                <p:nvSpPr>
                  <p:cNvPr id="5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1</a:t>
                    </a:r>
                  </a:p>
                </p:txBody>
              </p:sp>
            </p:grpSp>
            <p:grpSp>
              <p:nvGrpSpPr>
                <p:cNvPr id="50" name="Group 49"/>
                <p:cNvGrpSpPr>
                  <a:grpSpLocks/>
                </p:cNvGrpSpPr>
                <p:nvPr/>
              </p:nvGrpSpPr>
              <p:grpSpPr bwMode="auto">
                <a:xfrm>
                  <a:off x="2353" y="2019"/>
                  <a:ext cx="835" cy="173"/>
                  <a:chOff x="2257" y="1809"/>
                  <a:chExt cx="835" cy="173"/>
                </a:xfrm>
              </p:grpSpPr>
              <p:sp>
                <p:nvSpPr>
                  <p:cNvPr id="5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2</a:t>
                    </a:r>
                  </a:p>
                </p:txBody>
              </p:sp>
              <p:sp>
                <p:nvSpPr>
                  <p:cNvPr id="5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3</a:t>
                    </a:r>
                  </a:p>
                </p:txBody>
              </p:sp>
            </p:grpSp>
            <p:grpSp>
              <p:nvGrpSpPr>
                <p:cNvPr id="51" name="Group 52"/>
                <p:cNvGrpSpPr>
                  <a:grpSpLocks/>
                </p:cNvGrpSpPr>
                <p:nvPr/>
              </p:nvGrpSpPr>
              <p:grpSpPr bwMode="auto">
                <a:xfrm>
                  <a:off x="2353" y="2230"/>
                  <a:ext cx="835" cy="173"/>
                  <a:chOff x="2257" y="1809"/>
                  <a:chExt cx="835" cy="173"/>
                </a:xfrm>
              </p:grpSpPr>
              <p:sp>
                <p:nvSpPr>
                  <p:cNvPr id="5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4</a:t>
                    </a:r>
                  </a:p>
                </p:txBody>
              </p:sp>
              <p:sp>
                <p:nvSpPr>
                  <p:cNvPr id="55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5</a:t>
                    </a:r>
                  </a:p>
                </p:txBody>
              </p:sp>
            </p:grpSp>
            <p:grpSp>
              <p:nvGrpSpPr>
                <p:cNvPr id="60" name="Group 55"/>
                <p:cNvGrpSpPr>
                  <a:grpSpLocks/>
                </p:cNvGrpSpPr>
                <p:nvPr/>
              </p:nvGrpSpPr>
              <p:grpSpPr bwMode="auto">
                <a:xfrm>
                  <a:off x="2353" y="2441"/>
                  <a:ext cx="835" cy="173"/>
                  <a:chOff x="2257" y="1809"/>
                  <a:chExt cx="835" cy="173"/>
                </a:xfrm>
              </p:grpSpPr>
              <p:sp>
                <p:nvSpPr>
                  <p:cNvPr id="5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7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6</a:t>
                    </a:r>
                  </a:p>
                </p:txBody>
              </p:sp>
              <p:sp>
                <p:nvSpPr>
                  <p:cNvPr id="5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" y="1809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>
                      <a:buNone/>
                    </a:pPr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PMingLiU" pitchFamily="18" charset="-120"/>
                      </a:rPr>
                      <a:t>Block 7</a:t>
                    </a:r>
                  </a:p>
                </p:txBody>
              </p:sp>
            </p:grpSp>
          </p:grpSp>
        </p:grpSp>
        <p:grpSp>
          <p:nvGrpSpPr>
            <p:cNvPr id="66" name="Group 59"/>
            <p:cNvGrpSpPr>
              <a:grpSpLocks/>
            </p:cNvGrpSpPr>
            <p:nvPr/>
          </p:nvGrpSpPr>
          <p:grpSpPr bwMode="auto">
            <a:xfrm>
              <a:off x="5634038" y="3238500"/>
              <a:ext cx="3144837" cy="665162"/>
              <a:chOff x="3643" y="1817"/>
              <a:chExt cx="1981" cy="419"/>
            </a:xfrm>
          </p:grpSpPr>
          <p:sp>
            <p:nvSpPr>
              <p:cNvPr id="61" name="Text Box 60"/>
              <p:cNvSpPr txBox="1">
                <a:spLocks noChangeArrowheads="1"/>
              </p:cNvSpPr>
              <p:nvPr/>
            </p:nvSpPr>
            <p:spPr bwMode="auto">
              <a:xfrm>
                <a:off x="3643" y="1817"/>
                <a:ext cx="198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r>
                  <a:rPr lang="en-US" altLang="zh-TW" sz="1200" b="1" dirty="0" smtClean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GPU with 4 SMs</a:t>
                </a:r>
                <a:endParaRPr lang="en-US" altLang="zh-TW" sz="1200" b="1" dirty="0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2" name="Text Box 61"/>
              <p:cNvSpPr txBox="1">
                <a:spLocks noChangeArrowheads="1"/>
              </p:cNvSpPr>
              <p:nvPr/>
            </p:nvSpPr>
            <p:spPr bwMode="auto">
              <a:xfrm>
                <a:off x="3679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3" name="Text Box 62"/>
              <p:cNvSpPr txBox="1">
                <a:spLocks noChangeArrowheads="1"/>
              </p:cNvSpPr>
              <p:nvPr/>
            </p:nvSpPr>
            <p:spPr bwMode="auto">
              <a:xfrm>
                <a:off x="4164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4" name="Text Box 63"/>
              <p:cNvSpPr txBox="1">
                <a:spLocks noChangeArrowheads="1"/>
              </p:cNvSpPr>
              <p:nvPr/>
            </p:nvSpPr>
            <p:spPr bwMode="auto">
              <a:xfrm>
                <a:off x="4649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5" name="Text Box 64"/>
              <p:cNvSpPr txBox="1">
                <a:spLocks noChangeArrowheads="1"/>
              </p:cNvSpPr>
              <p:nvPr/>
            </p:nvSpPr>
            <p:spPr bwMode="auto">
              <a:xfrm>
                <a:off x="5135" y="198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>
                  <a:buNone/>
                </a:pPr>
                <a:endParaRPr lang="zh-TW" altLang="en-US" sz="1800">
                  <a:solidFill>
                    <a:srgbClr val="003300"/>
                  </a:solidFill>
                  <a:latin typeface="Arial" charset="0"/>
                  <a:ea typeface="PMingLiU" pitchFamily="18" charset="-120"/>
                </a:endParaRPr>
              </a:p>
            </p:txBody>
          </p:sp>
        </p:grpSp>
        <p:grpSp>
          <p:nvGrpSpPr>
            <p:cNvPr id="68" name="Group 65"/>
            <p:cNvGrpSpPr>
              <a:grpSpLocks/>
            </p:cNvGrpSpPr>
            <p:nvPr/>
          </p:nvGrpSpPr>
          <p:grpSpPr bwMode="auto">
            <a:xfrm>
              <a:off x="5634038" y="4178300"/>
              <a:ext cx="3144837" cy="461962"/>
              <a:chOff x="3659" y="2649"/>
              <a:chExt cx="1981" cy="291"/>
            </a:xfrm>
          </p:grpSpPr>
          <p:sp>
            <p:nvSpPr>
              <p:cNvPr id="67" name="Text Box 66"/>
              <p:cNvSpPr txBox="1">
                <a:spLocks noChangeArrowheads="1"/>
              </p:cNvSpPr>
              <p:nvPr/>
            </p:nvSpPr>
            <p:spPr bwMode="auto">
              <a:xfrm>
                <a:off x="3659" y="2649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TW" altLang="en-US" sz="1200" b="1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grpSp>
            <p:nvGrpSpPr>
              <p:cNvPr id="69" name="Group 67"/>
              <p:cNvGrpSpPr>
                <a:grpSpLocks/>
              </p:cNvGrpSpPr>
              <p:nvPr/>
            </p:nvGrpSpPr>
            <p:grpSpPr bwMode="auto">
              <a:xfrm>
                <a:off x="3695" y="2685"/>
                <a:ext cx="461" cy="230"/>
                <a:chOff x="3775" y="2037"/>
                <a:chExt cx="461" cy="230"/>
              </a:xfrm>
            </p:grpSpPr>
            <p:sp>
              <p:nvSpPr>
                <p:cNvPr id="7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0</a:t>
                  </a:r>
                </a:p>
              </p:txBody>
            </p:sp>
          </p:grpSp>
          <p:grpSp>
            <p:nvGrpSpPr>
              <p:cNvPr id="70" name="Group 70"/>
              <p:cNvGrpSpPr>
                <a:grpSpLocks/>
              </p:cNvGrpSpPr>
              <p:nvPr/>
            </p:nvGrpSpPr>
            <p:grpSpPr bwMode="auto">
              <a:xfrm>
                <a:off x="4180" y="2685"/>
                <a:ext cx="461" cy="230"/>
                <a:chOff x="3775" y="2037"/>
                <a:chExt cx="461" cy="230"/>
              </a:xfrm>
            </p:grpSpPr>
            <p:sp>
              <p:nvSpPr>
                <p:cNvPr id="7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1</a:t>
                  </a:r>
                </a:p>
              </p:txBody>
            </p:sp>
          </p:grpSp>
          <p:grpSp>
            <p:nvGrpSpPr>
              <p:cNvPr id="71" name="Group 73"/>
              <p:cNvGrpSpPr>
                <a:grpSpLocks/>
              </p:cNvGrpSpPr>
              <p:nvPr/>
            </p:nvGrpSpPr>
            <p:grpSpPr bwMode="auto">
              <a:xfrm>
                <a:off x="4665" y="2685"/>
                <a:ext cx="461" cy="230"/>
                <a:chOff x="3775" y="2037"/>
                <a:chExt cx="461" cy="230"/>
              </a:xfrm>
            </p:grpSpPr>
            <p:sp>
              <p:nvSpPr>
                <p:cNvPr id="7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2</a:t>
                  </a:r>
                </a:p>
              </p:txBody>
            </p:sp>
          </p:grpSp>
          <p:grpSp>
            <p:nvGrpSpPr>
              <p:cNvPr id="80" name="Group 76"/>
              <p:cNvGrpSpPr>
                <a:grpSpLocks/>
              </p:cNvGrpSpPr>
              <p:nvPr/>
            </p:nvGrpSpPr>
            <p:grpSpPr bwMode="auto">
              <a:xfrm>
                <a:off x="5151" y="2685"/>
                <a:ext cx="461" cy="230"/>
                <a:chOff x="3775" y="2037"/>
                <a:chExt cx="461" cy="230"/>
              </a:xfrm>
            </p:grpSpPr>
            <p:sp>
              <p:nvSpPr>
                <p:cNvPr id="7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7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3</a:t>
                  </a:r>
                </a:p>
              </p:txBody>
            </p:sp>
          </p:grpSp>
        </p:grpSp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5634038" y="4699000"/>
              <a:ext cx="3144837" cy="461962"/>
              <a:chOff x="3603" y="3225"/>
              <a:chExt cx="1981" cy="291"/>
            </a:xfrm>
          </p:grpSpPr>
          <p:sp>
            <p:nvSpPr>
              <p:cNvPr id="81" name="Text Box 80"/>
              <p:cNvSpPr txBox="1">
                <a:spLocks noChangeArrowheads="1"/>
              </p:cNvSpPr>
              <p:nvPr/>
            </p:nvSpPr>
            <p:spPr bwMode="auto">
              <a:xfrm>
                <a:off x="3603" y="3225"/>
                <a:ext cx="1981" cy="29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TW" altLang="en-US" sz="1200" b="1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grpSp>
            <p:nvGrpSpPr>
              <p:cNvPr id="83" name="Group 81"/>
              <p:cNvGrpSpPr>
                <a:grpSpLocks/>
              </p:cNvGrpSpPr>
              <p:nvPr/>
            </p:nvGrpSpPr>
            <p:grpSpPr bwMode="auto">
              <a:xfrm>
                <a:off x="3639" y="3261"/>
                <a:ext cx="461" cy="230"/>
                <a:chOff x="3775" y="2037"/>
                <a:chExt cx="461" cy="230"/>
              </a:xfrm>
            </p:grpSpPr>
            <p:sp>
              <p:nvSpPr>
                <p:cNvPr id="9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9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4</a:t>
                  </a:r>
                </a:p>
              </p:txBody>
            </p:sp>
          </p:grpSp>
          <p:grpSp>
            <p:nvGrpSpPr>
              <p:cNvPr id="84" name="Group 84"/>
              <p:cNvGrpSpPr>
                <a:grpSpLocks/>
              </p:cNvGrpSpPr>
              <p:nvPr/>
            </p:nvGrpSpPr>
            <p:grpSpPr bwMode="auto">
              <a:xfrm>
                <a:off x="4124" y="3261"/>
                <a:ext cx="461" cy="230"/>
                <a:chOff x="3775" y="2037"/>
                <a:chExt cx="461" cy="230"/>
              </a:xfrm>
            </p:grpSpPr>
            <p:sp>
              <p:nvSpPr>
                <p:cNvPr id="9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9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5</a:t>
                  </a:r>
                </a:p>
              </p:txBody>
            </p:sp>
          </p:grpSp>
          <p:grpSp>
            <p:nvGrpSpPr>
              <p:cNvPr id="85" name="Group 87"/>
              <p:cNvGrpSpPr>
                <a:grpSpLocks/>
              </p:cNvGrpSpPr>
              <p:nvPr/>
            </p:nvGrpSpPr>
            <p:grpSpPr bwMode="auto">
              <a:xfrm>
                <a:off x="4609" y="3261"/>
                <a:ext cx="461" cy="230"/>
                <a:chOff x="3775" y="2037"/>
                <a:chExt cx="461" cy="230"/>
              </a:xfrm>
            </p:grpSpPr>
            <p:sp>
              <p:nvSpPr>
                <p:cNvPr id="8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8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6</a:t>
                  </a:r>
                </a:p>
              </p:txBody>
            </p:sp>
          </p:grpSp>
          <p:grpSp>
            <p:nvGrpSpPr>
              <p:cNvPr id="97" name="Group 90"/>
              <p:cNvGrpSpPr>
                <a:grpSpLocks/>
              </p:cNvGrpSpPr>
              <p:nvPr/>
            </p:nvGrpSpPr>
            <p:grpSpPr bwMode="auto">
              <a:xfrm>
                <a:off x="5095" y="3261"/>
                <a:ext cx="461" cy="230"/>
                <a:chOff x="3775" y="2037"/>
                <a:chExt cx="461" cy="230"/>
              </a:xfrm>
            </p:grpSpPr>
            <p:sp>
              <p:nvSpPr>
                <p:cNvPr id="8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775" y="2037"/>
                  <a:ext cx="461" cy="23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endParaRPr lang="zh-TW" altLang="en-US" sz="1800">
                    <a:solidFill>
                      <a:srgbClr val="0033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8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804" y="2066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buNone/>
                  </a:pPr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PMingLiU" pitchFamily="18" charset="-120"/>
                    </a:rPr>
                    <a:t>Block 7</a:t>
                  </a:r>
                </a:p>
              </p:txBody>
            </p:sp>
          </p:grpSp>
        </p:grp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5410200" y="4354512"/>
              <a:ext cx="0" cy="982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 flipH="1">
              <a:off x="2184400" y="3706812"/>
              <a:ext cx="825500" cy="4572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711700" y="3706812"/>
              <a:ext cx="825500" cy="4572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4800600" y="4648200"/>
              <a:ext cx="6687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TW" sz="2000" dirty="0">
                  <a:ea typeface="PMingLiU" pitchFamily="18" charset="-120"/>
                </a:rPr>
                <a:t>time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80894" y="5181600"/>
              <a:ext cx="24963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800" dirty="0" smtClean="0">
                  <a:solidFill>
                    <a:schemeClr val="bg1">
                      <a:lumMod val="50000"/>
                    </a:schemeClr>
                  </a:solidFill>
                </a:rPr>
                <a:t>Adapted from NVIDIA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343400" cy="4479925"/>
          </a:xfrm>
        </p:spPr>
        <p:txBody>
          <a:bodyPr/>
          <a:lstStyle/>
          <a:p>
            <a:r>
              <a:rPr lang="en-US" sz="2600" dirty="0" smtClean="0"/>
              <a:t>Separate from CPU memory</a:t>
            </a:r>
          </a:p>
          <a:p>
            <a:pPr lvl="1"/>
            <a:r>
              <a:rPr lang="en-US" sz="2200" dirty="0" smtClean="0"/>
              <a:t>CPU can access GPU’s global &amp; constant </a:t>
            </a:r>
            <a:r>
              <a:rPr lang="en-US" sz="2200" dirty="0" err="1" smtClean="0"/>
              <a:t>mem</a:t>
            </a:r>
            <a:r>
              <a:rPr lang="en-US" sz="2200" dirty="0" smtClean="0"/>
              <a:t>. via </a:t>
            </a:r>
            <a:r>
              <a:rPr lang="en-US" sz="2200" dirty="0" err="1" smtClean="0"/>
              <a:t>PCIe</a:t>
            </a:r>
            <a:r>
              <a:rPr lang="en-US" sz="2200" dirty="0" smtClean="0"/>
              <a:t> bus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Requires slow explicit transfer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600" dirty="0" smtClean="0"/>
              <a:t>Visible GPU memory types</a:t>
            </a:r>
          </a:p>
          <a:p>
            <a:pPr lvl="1"/>
            <a:r>
              <a:rPr lang="en-US" sz="2200" dirty="0" smtClean="0"/>
              <a:t>Registers (per thread)</a:t>
            </a:r>
          </a:p>
          <a:p>
            <a:pPr lvl="1"/>
            <a:r>
              <a:rPr lang="en-US" sz="2200" dirty="0" smtClean="0"/>
              <a:t>Local </a:t>
            </a:r>
            <a:r>
              <a:rPr lang="en-US" sz="2200" dirty="0" err="1" smtClean="0"/>
              <a:t>mem</a:t>
            </a:r>
            <a:r>
              <a:rPr lang="en-US" sz="2200" dirty="0" smtClean="0"/>
              <a:t>. (per thread)</a:t>
            </a:r>
          </a:p>
          <a:p>
            <a:pPr lvl="1"/>
            <a:r>
              <a:rPr lang="en-US" sz="2200" dirty="0" smtClean="0"/>
              <a:t>Shared </a:t>
            </a:r>
            <a:r>
              <a:rPr lang="en-US" sz="2200" dirty="0" err="1" smtClean="0"/>
              <a:t>mem</a:t>
            </a:r>
            <a:r>
              <a:rPr lang="en-US" sz="2200" dirty="0" smtClean="0"/>
              <a:t>. (per block)</a:t>
            </a:r>
          </a:p>
          <a:p>
            <a:pPr lvl="2"/>
            <a:r>
              <a:rPr lang="en-US" sz="1800" dirty="0" smtClean="0"/>
              <a:t>Software-controlled cache</a:t>
            </a:r>
          </a:p>
          <a:p>
            <a:pPr lvl="1"/>
            <a:r>
              <a:rPr lang="en-US" sz="2200" dirty="0" smtClean="0"/>
              <a:t>Global </a:t>
            </a:r>
            <a:r>
              <a:rPr lang="en-US" sz="2200" dirty="0" err="1" smtClean="0"/>
              <a:t>mem</a:t>
            </a:r>
            <a:r>
              <a:rPr lang="en-US" sz="2200" dirty="0" smtClean="0"/>
              <a:t>. (per kernel)</a:t>
            </a:r>
          </a:p>
          <a:p>
            <a:pPr lvl="1"/>
            <a:r>
              <a:rPr lang="en-US" sz="2200" dirty="0" smtClean="0"/>
              <a:t>Constant </a:t>
            </a:r>
            <a:r>
              <a:rPr lang="en-US" sz="2200" dirty="0" err="1" smtClean="0"/>
              <a:t>mem</a:t>
            </a:r>
            <a:r>
              <a:rPr lang="en-US" sz="2200" dirty="0" smtClean="0"/>
              <a:t>. (read only)</a:t>
            </a:r>
            <a:endParaRPr lang="en-US" sz="1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4572000" y="1295401"/>
            <a:ext cx="4267200" cy="3886199"/>
            <a:chOff x="3002" y="1103"/>
            <a:chExt cx="2736" cy="249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403" y="1103"/>
              <a:ext cx="2335" cy="24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400" b="1" dirty="0" smtClean="0">
                  <a:solidFill>
                    <a:srgbClr val="003300"/>
                  </a:solidFill>
                  <a:latin typeface="Arial" charset="0"/>
                </a:rPr>
                <a:t>GPU</a:t>
              </a:r>
              <a:endParaRPr lang="en-US" sz="14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41" y="28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Global </a:t>
              </a:r>
              <a:r>
                <a:rPr lang="en-US" sz="1200" b="1" dirty="0" smtClean="0">
                  <a:solidFill>
                    <a:srgbClr val="003300"/>
                  </a:solidFill>
                  <a:latin typeface="Arial" charset="0"/>
                </a:rPr>
                <a:t>+ Local Memory (DRAM)</a:t>
              </a:r>
              <a:endParaRPr lang="en-US" sz="12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434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Block (0, 0)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465" y="1735"/>
              <a:ext cx="1060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Shared </a:t>
              </a:r>
              <a:r>
                <a:rPr lang="en-US" sz="1000" b="1" dirty="0" smtClean="0">
                  <a:solidFill>
                    <a:srgbClr val="003300"/>
                  </a:solidFill>
                  <a:latin typeface="Arial" charset="0"/>
                </a:rPr>
                <a:t>Memory (SRAM)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459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459" y="2052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3912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3655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836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4008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008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4460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4204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4385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91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Block (1, 0)</a:t>
              </a:r>
              <a:endParaRPr lang="en-US" sz="18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621" y="1735"/>
              <a:ext cx="1061" cy="2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Shared </a:t>
              </a:r>
              <a:r>
                <a:rPr lang="en-US" sz="1000" b="1" dirty="0" smtClean="0">
                  <a:solidFill>
                    <a:srgbClr val="003300"/>
                  </a:solidFill>
                  <a:latin typeface="Arial" charset="0"/>
                </a:rPr>
                <a:t>Memory (SRAM)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4616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(0,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616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5068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4812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993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>
              <a:off x="5165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Thread (1, 0)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5165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000" b="1" dirty="0">
                  <a:solidFill>
                    <a:srgbClr val="003300"/>
                  </a:solidFill>
                  <a:latin typeface="Arial" charset="0"/>
                </a:rPr>
                <a:t>Registers</a:t>
              </a:r>
              <a:endParaRPr lang="en-US" sz="10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flipV="1">
              <a:off x="5617" y="1956"/>
              <a:ext cx="2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flipV="1">
              <a:off x="5360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5542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58"/>
            <p:cNvSpPr txBox="1">
              <a:spLocks noChangeArrowheads="1"/>
            </p:cNvSpPr>
            <p:nvPr/>
          </p:nvSpPr>
          <p:spPr bwMode="auto">
            <a:xfrm>
              <a:off x="3002" y="2844"/>
              <a:ext cx="233" cy="6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400" b="1" dirty="0" smtClean="0">
                  <a:solidFill>
                    <a:srgbClr val="003300"/>
                  </a:solidFill>
                  <a:latin typeface="Arial" charset="0"/>
                </a:rPr>
                <a:t>CPU</a:t>
              </a:r>
              <a:endParaRPr lang="en-US" sz="1400" b="1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 flipV="1">
              <a:off x="3235" y="29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441" y="3168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r>
                <a:rPr lang="en-US" sz="1200" b="1" dirty="0">
                  <a:solidFill>
                    <a:srgbClr val="003300"/>
                  </a:solidFill>
                  <a:latin typeface="Arial" charset="0"/>
                </a:rPr>
                <a:t>Constant </a:t>
              </a:r>
              <a:r>
                <a:rPr lang="en-US" sz="1200" b="1" dirty="0" smtClean="0">
                  <a:solidFill>
                    <a:srgbClr val="003300"/>
                  </a:solidFill>
                  <a:latin typeface="Arial" charset="0"/>
                </a:rPr>
                <a:t>Memory (DRAM, cached)</a:t>
              </a:r>
              <a:endParaRPr lang="en-US" sz="1200" dirty="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3235" y="3264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81600" y="4953000"/>
            <a:ext cx="24525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343400" y="1311275"/>
            <a:ext cx="4724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2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Slow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communic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between blocks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Internals (Fermi and </a:t>
            </a:r>
            <a:r>
              <a:rPr lang="en-US" dirty="0" err="1" smtClean="0"/>
              <a:t>Kepler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Software-controlled shared memory</a:t>
            </a:r>
          </a:p>
          <a:p>
            <a:pPr lvl="1"/>
            <a:r>
              <a:rPr lang="en-US" dirty="0" smtClean="0"/>
              <a:t>Hardware-controlled </a:t>
            </a:r>
            <a:r>
              <a:rPr lang="en-US" dirty="0" smtClean="0">
                <a:solidFill>
                  <a:srgbClr val="0070C0"/>
                </a:solidFill>
              </a:rPr>
              <a:t>incoherent</a:t>
            </a:r>
            <a:r>
              <a:rPr lang="en-US" dirty="0" smtClean="0"/>
              <a:t> L1 data cache</a:t>
            </a:r>
          </a:p>
          <a:p>
            <a:pPr lvl="1"/>
            <a:r>
              <a:rPr lang="en-US" dirty="0" smtClean="0"/>
              <a:t>64 </a:t>
            </a:r>
            <a:r>
              <a:rPr lang="en-US" dirty="0" err="1" smtClean="0"/>
              <a:t>kB</a:t>
            </a:r>
            <a:r>
              <a:rPr lang="en-US" dirty="0" smtClean="0"/>
              <a:t> combined size, can be split 16/48, 32/32, 48/16</a:t>
            </a:r>
          </a:p>
          <a:p>
            <a:r>
              <a:rPr lang="en-US" dirty="0" smtClean="0"/>
              <a:t>Synchronization support</a:t>
            </a:r>
          </a:p>
          <a:p>
            <a:pPr lvl="1"/>
            <a:r>
              <a:rPr lang="en-US" dirty="0" smtClean="0"/>
              <a:t>Fast hardware </a:t>
            </a:r>
            <a:r>
              <a:rPr lang="en-US" dirty="0" smtClean="0">
                <a:solidFill>
                  <a:srgbClr val="0070C0"/>
                </a:solidFill>
              </a:rPr>
              <a:t>barrier</a:t>
            </a:r>
            <a:r>
              <a:rPr lang="en-US" dirty="0" smtClean="0"/>
              <a:t> within block (</a:t>
            </a:r>
            <a:r>
              <a:rPr lang="en-US" i="1" dirty="0" smtClean="0"/>
              <a:t>__</a:t>
            </a:r>
            <a:r>
              <a:rPr lang="en-US" i="1" dirty="0" err="1" smtClean="0"/>
              <a:t>syncthreads</a:t>
            </a:r>
            <a:r>
              <a:rPr lang="en-US" i="1" dirty="0" smtClean="0"/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Fence</a:t>
            </a:r>
            <a:r>
              <a:rPr lang="en-US" dirty="0" smtClean="0"/>
              <a:t> instructions: memory consistency &amp; coherency</a:t>
            </a:r>
          </a:p>
          <a:p>
            <a:pPr>
              <a:spcBef>
                <a:spcPts val="725"/>
              </a:spcBef>
            </a:pPr>
            <a:r>
              <a:rPr lang="en-US" dirty="0" smtClean="0"/>
              <a:t>Special operations</a:t>
            </a:r>
          </a:p>
          <a:p>
            <a:pPr lvl="1">
              <a:spcBef>
                <a:spcPts val="725"/>
              </a:spcBef>
            </a:pPr>
            <a:r>
              <a:rPr lang="en-US" dirty="0" smtClean="0"/>
              <a:t>Thread </a:t>
            </a:r>
            <a:r>
              <a:rPr lang="en-US" dirty="0" smtClean="0">
                <a:solidFill>
                  <a:srgbClr val="0070C0"/>
                </a:solidFill>
              </a:rPr>
              <a:t>voting</a:t>
            </a:r>
            <a:r>
              <a:rPr lang="en-US" dirty="0" smtClean="0"/>
              <a:t> (warp-based reduction operations)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2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and Thread Allocation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67200" cy="4479925"/>
          </a:xfrm>
        </p:spPr>
        <p:txBody>
          <a:bodyPr/>
          <a:lstStyle/>
          <a:p>
            <a:r>
              <a:rPr lang="en-US" dirty="0" smtClean="0"/>
              <a:t>Blocks assigned to SMs</a:t>
            </a:r>
          </a:p>
          <a:p>
            <a:pPr lvl="1"/>
            <a:r>
              <a:rPr lang="en-US" dirty="0" smtClean="0"/>
              <a:t>Until first limit reached</a:t>
            </a:r>
          </a:p>
          <a:p>
            <a:r>
              <a:rPr lang="en-US" dirty="0" smtClean="0"/>
              <a:t>Threads assigned to 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 smtClean="0"/>
              <a:t>Hardware limits</a:t>
            </a:r>
          </a:p>
          <a:p>
            <a:pPr lvl="1"/>
            <a:r>
              <a:rPr lang="en-US" dirty="0" smtClean="0"/>
              <a:t>8/16 active blocks/SM</a:t>
            </a:r>
          </a:p>
          <a:p>
            <a:pPr lvl="1"/>
            <a:r>
              <a:rPr lang="en-US" dirty="0" smtClean="0"/>
              <a:t>1024, 1536, or 2048 resident threads/SM</a:t>
            </a:r>
          </a:p>
          <a:p>
            <a:pPr lvl="1"/>
            <a:r>
              <a:rPr lang="en-US" dirty="0" smtClean="0"/>
              <a:t>512 or 1024 threads/</a:t>
            </a:r>
            <a:r>
              <a:rPr lang="en-US" dirty="0" err="1" smtClean="0"/>
              <a:t>blk</a:t>
            </a:r>
            <a:endParaRPr lang="en-US" dirty="0" smtClean="0"/>
          </a:p>
          <a:p>
            <a:pPr lvl="1"/>
            <a:r>
              <a:rPr lang="en-US" dirty="0" smtClean="0"/>
              <a:t>16k, 32k, or 64k </a:t>
            </a:r>
            <a:r>
              <a:rPr lang="en-US" dirty="0" err="1" smtClean="0"/>
              <a:t>regs</a:t>
            </a:r>
            <a:r>
              <a:rPr lang="en-US" dirty="0" smtClean="0"/>
              <a:t>/SM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kB</a:t>
            </a:r>
            <a:r>
              <a:rPr lang="en-US" dirty="0" smtClean="0"/>
              <a:t> or 48 </a:t>
            </a:r>
            <a:r>
              <a:rPr lang="en-US" dirty="0" err="1" smtClean="0"/>
              <a:t>kB</a:t>
            </a:r>
            <a:r>
              <a:rPr lang="en-US" dirty="0" smtClean="0"/>
              <a:t> shared memory per SM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-1 or 2</a:t>
            </a:r>
            <a:r>
              <a:rPr lang="en-US" baseline="30000" dirty="0" smtClean="0"/>
              <a:t>31</a:t>
            </a:r>
            <a:r>
              <a:rPr lang="en-US" dirty="0" smtClean="0"/>
              <a:t>-1 </a:t>
            </a:r>
            <a:r>
              <a:rPr lang="en-US" dirty="0" err="1" smtClean="0"/>
              <a:t>blks</a:t>
            </a:r>
            <a:r>
              <a:rPr lang="en-US" dirty="0" smtClean="0"/>
              <a:t>/kernel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2945332"/>
            <a:ext cx="4578403" cy="2667000"/>
            <a:chOff x="76200" y="1023938"/>
            <a:chExt cx="5316538" cy="324326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76200" y="1066800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11138" y="1176338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249738" y="1023938"/>
              <a:ext cx="1143000" cy="1143000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097338" y="1176338"/>
              <a:ext cx="11430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97049" y="1533525"/>
              <a:ext cx="1808163" cy="27336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540125" y="1323975"/>
              <a:ext cx="395288" cy="2709863"/>
            </a:xfrm>
            <a:custGeom>
              <a:avLst/>
              <a:gdLst/>
              <a:ahLst/>
              <a:cxnLst>
                <a:cxn ang="0">
                  <a:pos x="0" y="1707"/>
                </a:cxn>
                <a:cxn ang="0">
                  <a:pos x="3" y="174"/>
                </a:cxn>
                <a:cxn ang="0">
                  <a:pos x="246" y="3"/>
                </a:cxn>
                <a:cxn ang="0">
                  <a:pos x="243" y="0"/>
                </a:cxn>
                <a:cxn ang="0">
                  <a:pos x="249" y="693"/>
                </a:cxn>
              </a:cxnLst>
              <a:rect l="0" t="0" r="r" b="b"/>
              <a:pathLst>
                <a:path w="249" h="1707">
                  <a:moveTo>
                    <a:pt x="0" y="1707"/>
                  </a:moveTo>
                  <a:lnTo>
                    <a:pt x="3" y="174"/>
                  </a:lnTo>
                  <a:lnTo>
                    <a:pt x="246" y="3"/>
                  </a:lnTo>
                  <a:lnTo>
                    <a:pt x="243" y="0"/>
                  </a:lnTo>
                  <a:lnTo>
                    <a:pt x="249" y="693"/>
                  </a:lnTo>
                </a:path>
              </a:pathLst>
            </a:custGeom>
            <a:solidFill>
              <a:srgbClr val="FFFF99">
                <a:alpha val="33000"/>
              </a:srgbClr>
            </a:solidFill>
            <a:ln w="762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463675" y="1319213"/>
              <a:ext cx="404813" cy="2724150"/>
            </a:xfrm>
            <a:custGeom>
              <a:avLst/>
              <a:gdLst/>
              <a:ahLst/>
              <a:cxnLst>
                <a:cxn ang="0">
                  <a:pos x="6" y="699"/>
                </a:cxn>
                <a:cxn ang="0">
                  <a:pos x="255" y="1716"/>
                </a:cxn>
                <a:cxn ang="0">
                  <a:pos x="252" y="177"/>
                </a:cxn>
                <a:cxn ang="0">
                  <a:pos x="0" y="0"/>
                </a:cxn>
              </a:cxnLst>
              <a:rect l="0" t="0" r="r" b="b"/>
              <a:pathLst>
                <a:path w="255" h="1716">
                  <a:moveTo>
                    <a:pt x="6" y="699"/>
                  </a:moveTo>
                  <a:lnTo>
                    <a:pt x="255" y="1716"/>
                  </a:lnTo>
                  <a:lnTo>
                    <a:pt x="252" y="177"/>
                  </a:lnTo>
                  <a:lnTo>
                    <a:pt x="0" y="0"/>
                  </a:lnTo>
                </a:path>
              </a:pathLst>
            </a:custGeom>
            <a:solidFill>
              <a:srgbClr val="99FF99">
                <a:alpha val="33000"/>
              </a:srgbClr>
            </a:solidFill>
            <a:ln w="762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346075" y="1323975"/>
              <a:ext cx="1114425" cy="1104900"/>
              <a:chOff x="568" y="2568"/>
              <a:chExt cx="1219" cy="1480"/>
            </a:xfrm>
          </p:grpSpPr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>
                <a:off x="568" y="2568"/>
                <a:ext cx="1219" cy="1480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  <a:buNone/>
                </a:pPr>
                <a:r>
                  <a:rPr lang="en-US" altLang="zh-TW" sz="1200">
                    <a:latin typeface="Tahoma" pitchFamily="34" charset="0"/>
                    <a:ea typeface="PMingLiU" pitchFamily="18" charset="-120"/>
                  </a:rPr>
                  <a:t>t0 t1 t2 … tm</a:t>
                </a:r>
                <a:endParaRPr lang="en-US" altLang="zh-TW" sz="1200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70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78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858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932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>
                <a:off x="100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108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1154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1228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0" name="Freeform 21"/>
              <p:cNvSpPr>
                <a:spLocks/>
              </p:cNvSpPr>
              <p:nvPr/>
            </p:nvSpPr>
            <p:spPr bwMode="auto">
              <a:xfrm>
                <a:off x="1302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1" name="Freeform 22"/>
              <p:cNvSpPr>
                <a:spLocks/>
              </p:cNvSpPr>
              <p:nvPr/>
            </p:nvSpPr>
            <p:spPr bwMode="auto">
              <a:xfrm>
                <a:off x="137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145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</p:grp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17989" y="2520950"/>
              <a:ext cx="1172186" cy="47886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000" b="1">
                  <a:latin typeface="Arial" charset="0"/>
                  <a:ea typeface="PMingLiU" pitchFamily="18" charset="-120"/>
                </a:rPr>
                <a:t>Blocks</a:t>
              </a: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868488" y="1600200"/>
              <a:ext cx="795337" cy="2441575"/>
              <a:chOff x="191" y="1944"/>
              <a:chExt cx="266" cy="818"/>
            </a:xfrm>
          </p:grpSpPr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191" y="1944"/>
                <a:ext cx="266" cy="818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16" y="206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altLang="zh-TW" sz="1400" b="1" dirty="0" smtClean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PE</a:t>
                </a:r>
                <a:endParaRPr lang="en-US" altLang="zh-TW" sz="1400" b="1" dirty="0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2" name="Rectangle 29"/>
              <p:cNvSpPr>
                <a:spLocks noChangeArrowheads="1"/>
              </p:cNvSpPr>
              <p:nvPr/>
            </p:nvSpPr>
            <p:spPr bwMode="auto">
              <a:xfrm>
                <a:off x="336" y="206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16" y="220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336" y="220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216" y="233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6" name="Rectangle 33"/>
              <p:cNvSpPr>
                <a:spLocks noChangeArrowheads="1"/>
              </p:cNvSpPr>
              <p:nvPr/>
            </p:nvSpPr>
            <p:spPr bwMode="auto">
              <a:xfrm>
                <a:off x="336" y="233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7" name="Rectangle 34"/>
              <p:cNvSpPr>
                <a:spLocks noChangeArrowheads="1"/>
              </p:cNvSpPr>
              <p:nvPr/>
            </p:nvSpPr>
            <p:spPr bwMode="auto">
              <a:xfrm>
                <a:off x="216" y="247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8" name="Rectangle 35"/>
              <p:cNvSpPr>
                <a:spLocks noChangeArrowheads="1"/>
              </p:cNvSpPr>
              <p:nvPr/>
            </p:nvSpPr>
            <p:spPr bwMode="auto">
              <a:xfrm>
                <a:off x="336" y="247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59" name="Rectangle 36"/>
              <p:cNvSpPr>
                <a:spLocks noChangeArrowheads="1"/>
              </p:cNvSpPr>
              <p:nvPr/>
            </p:nvSpPr>
            <p:spPr bwMode="auto">
              <a:xfrm rot="5400000">
                <a:off x="254" y="2561"/>
                <a:ext cx="141" cy="21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Shared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Memory</a:t>
                </a:r>
              </a:p>
            </p:txBody>
          </p:sp>
          <p:sp>
            <p:nvSpPr>
              <p:cNvPr id="60" name="Rectangle 37"/>
              <p:cNvSpPr>
                <a:spLocks noChangeArrowheads="1"/>
              </p:cNvSpPr>
              <p:nvPr/>
            </p:nvSpPr>
            <p:spPr bwMode="auto">
              <a:xfrm rot="5400000">
                <a:off x="286" y="1897"/>
                <a:ext cx="77" cy="21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400" b="1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MT IU</a:t>
                </a:r>
              </a:p>
            </p:txBody>
          </p:sp>
        </p:grp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2743200" y="1600200"/>
              <a:ext cx="796925" cy="2441575"/>
              <a:chOff x="484" y="1944"/>
              <a:chExt cx="267" cy="818"/>
            </a:xfrm>
          </p:grpSpPr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484" y="1944"/>
                <a:ext cx="267" cy="818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509" y="206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altLang="zh-TW" sz="1400" b="1" dirty="0" smtClean="0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PE</a:t>
                </a:r>
                <a:endParaRPr lang="en-US" altLang="zh-TW" sz="1400" b="1" dirty="0">
                  <a:solidFill>
                    <a:schemeClr val="bg1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630" y="206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509" y="220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630" y="220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509" y="233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5" name="Rectangle 45"/>
              <p:cNvSpPr>
                <a:spLocks noChangeArrowheads="1"/>
              </p:cNvSpPr>
              <p:nvPr/>
            </p:nvSpPr>
            <p:spPr bwMode="auto">
              <a:xfrm>
                <a:off x="630" y="233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6" name="Rectangle 46"/>
              <p:cNvSpPr>
                <a:spLocks noChangeArrowheads="1"/>
              </p:cNvSpPr>
              <p:nvPr/>
            </p:nvSpPr>
            <p:spPr bwMode="auto">
              <a:xfrm>
                <a:off x="509" y="247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630" y="247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zh-TW" altLang="en-US" sz="1400" b="1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 rot="5400000">
                <a:off x="547" y="2561"/>
                <a:ext cx="141" cy="2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Shared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100" b="1" dirty="0">
                    <a:latin typeface="Arial" charset="0"/>
                    <a:ea typeface="PMingLiU" pitchFamily="18" charset="-120"/>
                  </a:rPr>
                  <a:t>Memory</a:t>
                </a:r>
              </a:p>
            </p:txBody>
          </p:sp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 rot="5400000">
                <a:off x="579" y="1897"/>
                <a:ext cx="77" cy="216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zh-TW" sz="1400" b="1">
                    <a:solidFill>
                      <a:schemeClr val="bg1"/>
                    </a:solidFill>
                    <a:latin typeface="Arial" charset="0"/>
                    <a:ea typeface="PMingLiU" pitchFamily="18" charset="-120"/>
                  </a:rPr>
                  <a:t>MT IU</a:t>
                </a:r>
              </a:p>
            </p:txBody>
          </p:sp>
        </p:grpSp>
        <p:grpSp>
          <p:nvGrpSpPr>
            <p:cNvPr id="19" name="Group 86"/>
            <p:cNvGrpSpPr>
              <a:grpSpLocks/>
            </p:cNvGrpSpPr>
            <p:nvPr/>
          </p:nvGrpSpPr>
          <p:grpSpPr bwMode="auto">
            <a:xfrm>
              <a:off x="3938588" y="1312863"/>
              <a:ext cx="1114425" cy="1104900"/>
              <a:chOff x="568" y="2568"/>
              <a:chExt cx="1219" cy="1480"/>
            </a:xfrm>
          </p:grpSpPr>
          <p:sp>
            <p:nvSpPr>
              <p:cNvPr id="27" name="Text Box 87"/>
              <p:cNvSpPr txBox="1">
                <a:spLocks noChangeArrowheads="1"/>
              </p:cNvSpPr>
              <p:nvPr/>
            </p:nvSpPr>
            <p:spPr bwMode="auto">
              <a:xfrm>
                <a:off x="568" y="2568"/>
                <a:ext cx="1219" cy="1480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  <a:buNone/>
                </a:pPr>
                <a:r>
                  <a:rPr lang="en-US" altLang="zh-TW" sz="1200">
                    <a:latin typeface="Tahoma" pitchFamily="34" charset="0"/>
                    <a:ea typeface="PMingLiU" pitchFamily="18" charset="-120"/>
                  </a:rPr>
                  <a:t>t0 t1 t2 … tm</a:t>
                </a:r>
                <a:endParaRPr lang="en-US" altLang="zh-TW" sz="1200"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28" name="Freeform 88"/>
              <p:cNvSpPr>
                <a:spLocks/>
              </p:cNvSpPr>
              <p:nvPr/>
            </p:nvSpPr>
            <p:spPr bwMode="auto">
              <a:xfrm>
                <a:off x="70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784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858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>
                <a:off x="932" y="2858"/>
                <a:ext cx="166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>
                <a:off x="100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3" name="Freeform 93"/>
              <p:cNvSpPr>
                <a:spLocks/>
              </p:cNvSpPr>
              <p:nvPr/>
            </p:nvSpPr>
            <p:spPr bwMode="auto">
              <a:xfrm>
                <a:off x="108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4" name="Freeform 94"/>
              <p:cNvSpPr>
                <a:spLocks/>
              </p:cNvSpPr>
              <p:nvPr/>
            </p:nvSpPr>
            <p:spPr bwMode="auto">
              <a:xfrm>
                <a:off x="1154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5" name="Freeform 95"/>
              <p:cNvSpPr>
                <a:spLocks/>
              </p:cNvSpPr>
              <p:nvPr/>
            </p:nvSpPr>
            <p:spPr bwMode="auto">
              <a:xfrm>
                <a:off x="1228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6" name="Freeform 96"/>
              <p:cNvSpPr>
                <a:spLocks/>
              </p:cNvSpPr>
              <p:nvPr/>
            </p:nvSpPr>
            <p:spPr bwMode="auto">
              <a:xfrm>
                <a:off x="1302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7" name="Freeform 97"/>
              <p:cNvSpPr>
                <a:spLocks/>
              </p:cNvSpPr>
              <p:nvPr/>
            </p:nvSpPr>
            <p:spPr bwMode="auto">
              <a:xfrm>
                <a:off x="1376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8" name="Freeform 98"/>
              <p:cNvSpPr>
                <a:spLocks/>
              </p:cNvSpPr>
              <p:nvPr/>
            </p:nvSpPr>
            <p:spPr bwMode="auto">
              <a:xfrm>
                <a:off x="1450" y="2858"/>
                <a:ext cx="165" cy="107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solidFill>
                <a:schemeClr val="bg1">
                  <a:alpha val="67000"/>
                </a:schemeClr>
              </a:solidFill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  <a:effectLst/>
            </p:spPr>
            <p:txBody>
              <a:bodyPr/>
              <a:lstStyle/>
              <a:p>
                <a:pPr>
                  <a:buNone/>
                </a:pPr>
                <a:endParaRPr lang="en-US"/>
              </a:p>
            </p:txBody>
          </p:sp>
        </p:grpSp>
        <p:sp>
          <p:nvSpPr>
            <p:cNvPr id="20" name="Text Box 99"/>
            <p:cNvSpPr txBox="1">
              <a:spLocks noChangeArrowheads="1"/>
            </p:cNvSpPr>
            <p:nvPr/>
          </p:nvSpPr>
          <p:spPr bwMode="auto">
            <a:xfrm>
              <a:off x="4089616" y="2542241"/>
              <a:ext cx="1172186" cy="47886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000" b="1" dirty="0">
                  <a:latin typeface="Arial" charset="0"/>
                  <a:ea typeface="PMingLiU" pitchFamily="18" charset="-120"/>
                </a:rPr>
                <a:t>Blocks</a:t>
              </a:r>
            </a:p>
          </p:txBody>
        </p:sp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1468438" y="1322388"/>
              <a:ext cx="398462" cy="27622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2" name="Line 101"/>
            <p:cNvSpPr>
              <a:spLocks noChangeShapeType="1"/>
            </p:cNvSpPr>
            <p:nvPr/>
          </p:nvSpPr>
          <p:spPr bwMode="auto">
            <a:xfrm>
              <a:off x="1479550" y="2430463"/>
              <a:ext cx="393700" cy="15954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3" name="Line 102"/>
            <p:cNvSpPr>
              <a:spLocks noChangeShapeType="1"/>
            </p:cNvSpPr>
            <p:nvPr/>
          </p:nvSpPr>
          <p:spPr bwMode="auto">
            <a:xfrm flipV="1">
              <a:off x="3544888" y="1328738"/>
              <a:ext cx="392112" cy="2809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4" name="Line 103"/>
            <p:cNvSpPr>
              <a:spLocks noChangeShapeType="1"/>
            </p:cNvSpPr>
            <p:nvPr/>
          </p:nvSpPr>
          <p:spPr bwMode="auto">
            <a:xfrm flipV="1">
              <a:off x="3527425" y="2430463"/>
              <a:ext cx="409575" cy="159543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5" name="Text Box 104"/>
            <p:cNvSpPr txBox="1">
              <a:spLocks noChangeArrowheads="1"/>
            </p:cNvSpPr>
            <p:nvPr/>
          </p:nvSpPr>
          <p:spPr bwMode="auto">
            <a:xfrm>
              <a:off x="2632414" y="1093788"/>
              <a:ext cx="1031201" cy="5525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400" b="1" dirty="0">
                  <a:latin typeface="Arial" charset="0"/>
                  <a:ea typeface="PMingLiU" pitchFamily="18" charset="-120"/>
                </a:rPr>
                <a:t>SM 1</a:t>
              </a:r>
            </a:p>
          </p:txBody>
        </p:sp>
        <p:sp>
          <p:nvSpPr>
            <p:cNvPr id="26" name="Text Box 105"/>
            <p:cNvSpPr txBox="1">
              <a:spLocks noChangeArrowheads="1"/>
            </p:cNvSpPr>
            <p:nvPr/>
          </p:nvSpPr>
          <p:spPr bwMode="auto">
            <a:xfrm>
              <a:off x="1754526" y="1093788"/>
              <a:ext cx="1031201" cy="5525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TW" sz="2400" b="1" dirty="0">
                  <a:latin typeface="Arial" charset="0"/>
                  <a:ea typeface="PMingLiU" pitchFamily="18" charset="-120"/>
                </a:rPr>
                <a:t>SM 0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722427" y="5423356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6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Warp-based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 smtClean="0"/>
              <a:t>32 contiguous threads form a </a:t>
            </a:r>
            <a:r>
              <a:rPr lang="en-US" dirty="0" smtClean="0">
                <a:solidFill>
                  <a:srgbClr val="0070C0"/>
                </a:solidFill>
              </a:rPr>
              <a:t>warp</a:t>
            </a:r>
          </a:p>
          <a:p>
            <a:pPr lvl="1"/>
            <a:r>
              <a:rPr lang="en-US" dirty="0" smtClean="0"/>
              <a:t>Execute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instruction in same cycle (or disabled)</a:t>
            </a:r>
          </a:p>
          <a:p>
            <a:pPr lvl="1"/>
            <a:r>
              <a:rPr lang="en-US" dirty="0" smtClean="0"/>
              <a:t>Warps are scheduled out-of-order with respect to each other to hide latencies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Thread </a:t>
            </a:r>
            <a:r>
              <a:rPr lang="en-US" dirty="0" smtClean="0">
                <a:solidFill>
                  <a:srgbClr val="0070C0"/>
                </a:solidFill>
              </a:rPr>
              <a:t>divergence</a:t>
            </a:r>
          </a:p>
          <a:p>
            <a:pPr lvl="1"/>
            <a:r>
              <a:rPr lang="en-US" dirty="0" smtClean="0"/>
              <a:t>Some threads in warp jump to different PC than others</a:t>
            </a:r>
          </a:p>
          <a:p>
            <a:pPr lvl="1"/>
            <a:r>
              <a:rPr lang="en-US" dirty="0" smtClean="0"/>
              <a:t>Hardware runs subsets of warp until they re-converge</a:t>
            </a:r>
          </a:p>
          <a:p>
            <a:pPr lvl="1"/>
            <a:r>
              <a:rPr lang="en-US" dirty="0" smtClean="0"/>
              <a:t>Results in reduction of parallelism (performance loss)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Divergence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Non-divergent code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threadID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&gt;=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32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some_code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other_code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/>
          </a:p>
        </p:txBody>
      </p:sp>
      <p:sp>
        <p:nvSpPr>
          <p:cNvPr id="49" name="Content Placeholder 4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Divergent code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threadID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&gt;=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some_code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other_code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9488" y="2938463"/>
            <a:ext cx="2754312" cy="2928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buNone/>
            </a:pPr>
            <a:r>
              <a:rPr lang="en-US" altLang="zh-TW" sz="2000" dirty="0" smtClean="0">
                <a:latin typeface="Tahoma" pitchFamily="34" charset="0"/>
                <a:ea typeface="PMingLiU" pitchFamily="18" charset="-120"/>
              </a:rPr>
              <a:t>Thread ID:</a:t>
            </a: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/>
            </a:r>
            <a:br>
              <a:rPr lang="en-US" altLang="zh-TW" sz="2000" dirty="0">
                <a:latin typeface="Tahoma" pitchFamily="34" charset="0"/>
                <a:ea typeface="PMingLiU" pitchFamily="18" charset="-120"/>
              </a:rPr>
            </a:b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0 1 2 3 …          </a:t>
            </a:r>
            <a:r>
              <a:rPr lang="en-US" altLang="zh-TW" sz="2000" dirty="0" smtClean="0">
                <a:latin typeface="Tahoma" pitchFamily="34" charset="0"/>
                <a:ea typeface="PMingLiU" pitchFamily="18" charset="-120"/>
              </a:rPr>
              <a:t>31   </a:t>
            </a:r>
            <a:endParaRPr lang="en-US" altLang="zh-TW" sz="2000" dirty="0">
              <a:latin typeface="Arial" charset="0"/>
              <a:ea typeface="PMingLiU" pitchFamily="18" charset="-120"/>
            </a:endParaRP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1236663" y="3668713"/>
            <a:ext cx="2238375" cy="1976437"/>
            <a:chOff x="1045" y="1780"/>
            <a:chExt cx="806" cy="773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116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79488" y="5638800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5181600" y="2938463"/>
            <a:ext cx="2754312" cy="29289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buNone/>
            </a:pPr>
            <a:r>
              <a:rPr lang="en-US" altLang="zh-TW" sz="2000" dirty="0" smtClean="0">
                <a:latin typeface="Tahoma" pitchFamily="34" charset="0"/>
                <a:ea typeface="PMingLiU" pitchFamily="18" charset="-120"/>
              </a:rPr>
              <a:t>Thread ID:</a:t>
            </a: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/>
            </a:r>
            <a:br>
              <a:rPr lang="en-US" altLang="zh-TW" sz="2000" dirty="0">
                <a:latin typeface="Tahoma" pitchFamily="34" charset="0"/>
                <a:ea typeface="PMingLiU" pitchFamily="18" charset="-120"/>
              </a:rPr>
            </a:br>
            <a:r>
              <a:rPr lang="en-US" altLang="zh-TW" sz="2000" dirty="0">
                <a:latin typeface="Tahoma" pitchFamily="34" charset="0"/>
                <a:ea typeface="PMingLiU" pitchFamily="18" charset="-120"/>
              </a:rPr>
              <a:t>0 1 2 3 …          </a:t>
            </a:r>
            <a:r>
              <a:rPr lang="en-US" altLang="zh-TW" sz="2000" dirty="0" smtClean="0">
                <a:latin typeface="Tahoma" pitchFamily="34" charset="0"/>
                <a:ea typeface="PMingLiU" pitchFamily="18" charset="-120"/>
              </a:rPr>
              <a:t>31   </a:t>
            </a:r>
            <a:endParaRPr lang="en-US" altLang="zh-TW" sz="2000" dirty="0">
              <a:latin typeface="Arial" charset="0"/>
              <a:ea typeface="PMingLiU" pitchFamily="18" charset="-120"/>
            </a:endParaRPr>
          </a:p>
        </p:txBody>
      </p:sp>
      <p:grpSp>
        <p:nvGrpSpPr>
          <p:cNvPr id="71" name="Group 6"/>
          <p:cNvGrpSpPr>
            <a:grpSpLocks/>
          </p:cNvGrpSpPr>
          <p:nvPr/>
        </p:nvGrpSpPr>
        <p:grpSpPr bwMode="auto">
          <a:xfrm>
            <a:off x="5438775" y="3658485"/>
            <a:ext cx="2238375" cy="1986664"/>
            <a:chOff x="1045" y="1776"/>
            <a:chExt cx="806" cy="777"/>
          </a:xfrm>
        </p:grpSpPr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1116" y="1776"/>
              <a:ext cx="147" cy="7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192712" y="5638800"/>
            <a:ext cx="2496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Adapted from NVIDIA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477000" y="4800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 rot="20770252">
            <a:off x="6476168" y="5033859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373368" y="5205984"/>
            <a:ext cx="685800" cy="4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400800" y="4876800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324600" y="4572000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41910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791200" y="4267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172200" y="4191000"/>
            <a:ext cx="3810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477000" y="4572000"/>
            <a:ext cx="3810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 rot="1301974">
            <a:off x="6390588" y="4696084"/>
            <a:ext cx="68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455664" y="5169408"/>
            <a:ext cx="685800" cy="45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510528" y="4575048"/>
            <a:ext cx="1078992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disabled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5358384" y="4117848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disabled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Memory Accesses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Coalesced</a:t>
            </a:r>
            <a:r>
              <a:rPr lang="en-US" dirty="0" smtClean="0"/>
              <a:t> main memory access (32x faster)</a:t>
            </a:r>
          </a:p>
          <a:p>
            <a:pPr lvl="1"/>
            <a:r>
              <a:rPr lang="en-US" dirty="0" smtClean="0"/>
              <a:t>Under some conditions, HW combines multiple warp memory accesses into a single coalesced access</a:t>
            </a:r>
          </a:p>
          <a:p>
            <a:pPr lvl="2"/>
            <a:r>
              <a:rPr lang="en-US" dirty="0" smtClean="0"/>
              <a:t>128-byte aligned 128-byte line (cached)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Bank-conflict-free</a:t>
            </a:r>
            <a:r>
              <a:rPr lang="en-US" dirty="0" smtClean="0"/>
              <a:t> shared memory access (32x)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superword</a:t>
            </a:r>
            <a:r>
              <a:rPr lang="en-US" dirty="0" smtClean="0"/>
              <a:t> alignment or contiguity requirements</a:t>
            </a:r>
          </a:p>
          <a:p>
            <a:pPr lvl="2"/>
            <a:r>
              <a:rPr lang="en-US" dirty="0" smtClean="0"/>
              <a:t>32 different banks + 1-word broadcast each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Coalesced Main Memory Accesses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   single coalesced access           one and two coalesced accesses*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                     NVIDIA                                                                                                                                                                                     </a:t>
            </a:r>
            <a:r>
              <a:rPr lang="en-US" sz="800" dirty="0" err="1" smtClean="0"/>
              <a:t>NVIDIA</a:t>
            </a:r>
            <a:endParaRPr lang="en-US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647755" cy="38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2650640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operate on arrays and matrices</a:t>
            </a:r>
          </a:p>
          <a:p>
            <a:pPr lvl="1"/>
            <a:r>
              <a:rPr lang="en-US" dirty="0" smtClean="0"/>
              <a:t>Data is processed in fixed-iteration FOR loops</a:t>
            </a:r>
          </a:p>
          <a:p>
            <a:r>
              <a:rPr lang="en-US" dirty="0" smtClean="0"/>
              <a:t>Have statically </a:t>
            </a:r>
            <a:r>
              <a:rPr lang="en-US" dirty="0" smtClean="0">
                <a:solidFill>
                  <a:srgbClr val="0070C0"/>
                </a:solidFill>
              </a:rPr>
              <a:t>predictable</a:t>
            </a:r>
            <a:r>
              <a:rPr lang="en-US" dirty="0" smtClean="0"/>
              <a:t> behavior</a:t>
            </a:r>
          </a:p>
          <a:p>
            <a:pPr lvl="1"/>
            <a:r>
              <a:rPr lang="en-US" dirty="0" smtClean="0"/>
              <a:t>Exhibit mostly </a:t>
            </a:r>
            <a:r>
              <a:rPr lang="en-US" dirty="0" err="1" smtClean="0"/>
              <a:t>strided</a:t>
            </a:r>
            <a:r>
              <a:rPr lang="en-US" dirty="0" smtClean="0"/>
              <a:t> memory access patterns</a:t>
            </a:r>
          </a:p>
          <a:p>
            <a:pPr lvl="1"/>
            <a:r>
              <a:rPr lang="en-US" dirty="0" smtClean="0"/>
              <a:t>Control flow is mainly determined by input </a:t>
            </a:r>
            <a:r>
              <a:rPr lang="en-US" i="1" dirty="0" smtClean="0"/>
              <a:t>size</a:t>
            </a:r>
            <a:endParaRPr lang="en-US" dirty="0" smtClean="0"/>
          </a:p>
          <a:p>
            <a:pPr lvl="1"/>
            <a:r>
              <a:rPr lang="en-US" dirty="0" smtClean="0"/>
              <a:t>Data dependencies are static and not loop carried</a:t>
            </a:r>
          </a:p>
          <a:p>
            <a:r>
              <a:rPr lang="en-US" dirty="0" smtClean="0"/>
              <a:t>Example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&lt; size; 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c[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7913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 descr="http://upload.wikimedia.org/wikipedia/en/thumb/e/eb/Matrix_multiplication_diagram_2.svg/313px-Matrix_multiplication_diagram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334149"/>
            <a:ext cx="1745119" cy="1533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Are important and widely used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Social network analysis, data clustering/partitioning, discrete-event simulation, operations research, meshing, SAT solving, </a:t>
            </a:r>
            <a:r>
              <a:rPr lang="en-US" i="1" dirty="0" smtClean="0"/>
              <a:t>n</a:t>
            </a:r>
            <a:r>
              <a:rPr lang="en-US" dirty="0" smtClean="0"/>
              <a:t>-body simulation,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 lvl="4">
              <a:spcBef>
                <a:spcPts val="600"/>
              </a:spcBef>
            </a:pPr>
            <a:endParaRPr lang="en-US" sz="4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Typically operate on </a:t>
            </a:r>
            <a:r>
              <a:rPr lang="en-US" dirty="0" smtClean="0">
                <a:solidFill>
                  <a:srgbClr val="0070C0"/>
                </a:solidFill>
              </a:rPr>
              <a:t>dynamic</a:t>
            </a:r>
            <a:r>
              <a:rPr lang="en-US" dirty="0" smtClean="0"/>
              <a:t> data structures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Graphs, trees, linked lists, priority queues,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 is processed in variable-iteration WHILE loops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7281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24374"/>
            <a:ext cx="342900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1816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65000"/>
                  </a:schemeClr>
                </a:solidFill>
              </a:rPr>
              <a:t>tripod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7" descr="http://upload.wikimedia.org/wikipedia/commons/thumb/6/66/Red-black_tree_example.svg/500px-Red-black_tree_examp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5019"/>
            <a:ext cx="2362200" cy="11385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343400"/>
            <a:ext cx="20781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7591"/>
            <a:ext cx="1600200" cy="16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High-end CPU-GPU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					Xeon E5-2687W          	</a:t>
            </a:r>
            <a:r>
              <a:rPr lang="en-US" sz="2400" dirty="0" err="1" smtClean="0"/>
              <a:t>Kepler</a:t>
            </a:r>
            <a:r>
              <a:rPr lang="en-US" sz="2400" dirty="0" smtClean="0"/>
              <a:t> GTX 680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Cores			8 (superscalar)		1536 (simple)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Active threads		2 per core		~11 per core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Frequency			3.1 GHz		1.0 GHz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Peak performance (SP)	397 </a:t>
            </a:r>
            <a:r>
              <a:rPr lang="en-US" sz="2400" dirty="0" err="1" smtClean="0"/>
              <a:t>GFlop</a:t>
            </a:r>
            <a:r>
              <a:rPr lang="en-US" sz="2400" dirty="0" smtClean="0"/>
              <a:t>/s		3090 </a:t>
            </a:r>
            <a:r>
              <a:rPr lang="en-US" sz="2400" dirty="0" err="1" smtClean="0"/>
              <a:t>GFlop</a:t>
            </a:r>
            <a:r>
              <a:rPr lang="en-US" sz="2400" dirty="0" smtClean="0"/>
              <a:t>/s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Peak </a:t>
            </a:r>
            <a:r>
              <a:rPr lang="en-US" sz="2400" dirty="0" err="1" smtClean="0"/>
              <a:t>mem</a:t>
            </a:r>
            <a:r>
              <a:rPr lang="en-US" sz="2400" dirty="0" smtClean="0"/>
              <a:t>. bandwidth	51 GB/s		192 GB/s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Maximum power		150 W			195 W*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Price			$1900			$500*</a:t>
            </a:r>
          </a:p>
          <a:p>
            <a:pPr lvl="3">
              <a:spcBef>
                <a:spcPts val="0"/>
              </a:spcBef>
              <a:buNone/>
            </a:pPr>
            <a:endParaRPr lang="en-US" sz="1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Release dates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/>
              <a:t>Xeon: March 2012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err="1" smtClean="0"/>
              <a:t>Kepler</a:t>
            </a:r>
            <a:r>
              <a:rPr lang="en-US" sz="1800" dirty="0" smtClean="0"/>
              <a:t>: March 2012</a:t>
            </a:r>
          </a:p>
          <a:p>
            <a:pPr lvl="3">
              <a:spcBef>
                <a:spcPts val="0"/>
              </a:spcBef>
              <a:buNone/>
            </a:pPr>
            <a:endParaRPr lang="en-US" sz="1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*entire </a:t>
            </a:r>
            <a:r>
              <a:rPr lang="en-US" sz="2200" dirty="0" smtClean="0"/>
              <a:t>card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5791200"/>
            <a:ext cx="1580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75000"/>
                  </a:schemeClr>
                </a:solidFill>
              </a:rPr>
              <a:t>Nvidia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728156"/>
            <a:ext cx="1751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Intel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400"/>
            <a:ext cx="2743200" cy="18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Programs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Have statically </a:t>
            </a:r>
            <a:r>
              <a:rPr lang="en-US" dirty="0" smtClean="0">
                <a:solidFill>
                  <a:srgbClr val="0070C0"/>
                </a:solidFill>
              </a:rPr>
              <a:t>unpredictable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behavior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Exhibit pointer-chasing memory access patterns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Control flow depends on input </a:t>
            </a:r>
            <a:r>
              <a:rPr lang="en-US" i="1" dirty="0" smtClean="0"/>
              <a:t>values</a:t>
            </a:r>
            <a:r>
              <a:rPr lang="en-US" dirty="0" smtClean="0"/>
              <a:t> and may change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 dependences have to be detected dynamically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Example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while (pos != end) 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v = workset[pos++];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&lt; count[v]; 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  n = neighbor[index[v] + 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    if (process(</a:t>
            </a:r>
            <a:r>
              <a:rPr lang="en-US" sz="2400" b="1" dirty="0" err="1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v,n</a:t>
            </a: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)) workset[end++] = n;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33397"/>
                </a:solidFill>
                <a:latin typeface="Courier New" pitchFamily="49" charset="0"/>
                <a:cs typeface="Courier New" pitchFamily="49" charset="0"/>
              </a:rPr>
              <a:t>}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8862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LANL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 smtClean="0"/>
              <a:t>Indirect and irregular memory accesses</a:t>
            </a:r>
          </a:p>
          <a:p>
            <a:pPr lvl="1"/>
            <a:r>
              <a:rPr lang="en-US" dirty="0" smtClean="0"/>
              <a:t>Little or </a:t>
            </a:r>
            <a:r>
              <a:rPr lang="en-US" dirty="0" smtClean="0">
                <a:solidFill>
                  <a:srgbClr val="0070C0"/>
                </a:solidFill>
              </a:rPr>
              <a:t>no coalescing </a:t>
            </a:r>
            <a:r>
              <a:rPr lang="en-US" dirty="0" smtClean="0"/>
              <a:t>[low bandwidth]</a:t>
            </a:r>
          </a:p>
          <a:p>
            <a:r>
              <a:rPr lang="en-US" dirty="0" smtClean="0"/>
              <a:t>Memory-bound pointer chasing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Little locality </a:t>
            </a:r>
            <a:r>
              <a:rPr lang="en-US" dirty="0" smtClean="0"/>
              <a:t>and computation [exposed latency]</a:t>
            </a:r>
          </a:p>
          <a:p>
            <a:r>
              <a:rPr lang="en-US" dirty="0" smtClean="0"/>
              <a:t>Dynamically changing irregular control flow</a:t>
            </a:r>
          </a:p>
          <a:p>
            <a:pPr lvl="1"/>
            <a:r>
              <a:rPr lang="en-US" dirty="0" smtClean="0"/>
              <a:t>Thread </a:t>
            </a:r>
            <a:r>
              <a:rPr lang="en-US" dirty="0" smtClean="0">
                <a:solidFill>
                  <a:srgbClr val="0070C0"/>
                </a:solidFill>
              </a:rPr>
              <a:t>divergence</a:t>
            </a:r>
            <a:r>
              <a:rPr lang="en-US" dirty="0" smtClean="0"/>
              <a:t> [loss of parallelism]</a:t>
            </a:r>
          </a:p>
          <a:p>
            <a:r>
              <a:rPr lang="en-US" dirty="0" smtClean="0"/>
              <a:t>Input dependent and changing data parallelism</a:t>
            </a:r>
          </a:p>
          <a:p>
            <a:pPr lvl="1"/>
            <a:r>
              <a:rPr lang="en-US" dirty="0" smtClean="0"/>
              <a:t>Load </a:t>
            </a:r>
            <a:r>
              <a:rPr lang="en-US" dirty="0" smtClean="0">
                <a:solidFill>
                  <a:srgbClr val="0070C0"/>
                </a:solidFill>
              </a:rPr>
              <a:t>imbalance</a:t>
            </a:r>
            <a:r>
              <a:rPr lang="en-US" dirty="0" smtClean="0"/>
              <a:t> [loss of parallelism]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case studies on how to best map </a:t>
            </a:r>
            <a:r>
              <a:rPr lang="en-US" dirty="0" err="1" smtClean="0">
                <a:solidFill>
                  <a:srgbClr val="FF0000"/>
                </a:solidFill>
              </a:rPr>
              <a:t>irreg</a:t>
            </a:r>
            <a:r>
              <a:rPr lang="en-US" dirty="0" smtClean="0">
                <a:solidFill>
                  <a:srgbClr val="FF0000"/>
                </a:solidFill>
              </a:rPr>
              <a:t> codes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C:\Documents and Settings\Martin Burtscher\Local Settings\Temporary Internet Files\Content.IE5\AKF0P5ZY\MCj044152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911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N-body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Irregular Barnes Hut algorithm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Repeatedly builds </a:t>
            </a:r>
            <a:r>
              <a:rPr lang="en-US" dirty="0" smtClean="0">
                <a:solidFill>
                  <a:srgbClr val="0070C0"/>
                </a:solidFill>
              </a:rPr>
              <a:t>unbalanced tree </a:t>
            </a:r>
            <a:r>
              <a:rPr lang="en-US" dirty="0" smtClean="0"/>
              <a:t>and performs complex traversals on it</a:t>
            </a:r>
          </a:p>
          <a:p>
            <a:pPr lvl="4">
              <a:spcBef>
                <a:spcPts val="400"/>
              </a:spcBef>
            </a:pP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Our implementation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Designed for GPUs (not just port of CPU code)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First GPU implementation of entire BH algorithm</a:t>
            </a:r>
          </a:p>
          <a:p>
            <a:pPr lvl="4">
              <a:spcBef>
                <a:spcPts val="400"/>
              </a:spcBef>
            </a:pP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Results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GPU is </a:t>
            </a:r>
            <a:r>
              <a:rPr lang="en-US" dirty="0" smtClean="0">
                <a:solidFill>
                  <a:srgbClr val="0070C0"/>
                </a:solidFill>
              </a:rPr>
              <a:t>21</a:t>
            </a:r>
            <a:r>
              <a:rPr lang="en-US" dirty="0" smtClean="0"/>
              <a:t> times faster than CPU (6 cores) on this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1981200" cy="10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32766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65000"/>
                  </a:schemeClr>
                </a:solidFill>
              </a:rPr>
              <a:t>sciencedirect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GPU programming</a:t>
            </a:r>
          </a:p>
          <a:p>
            <a:r>
              <a:rPr lang="en-US" dirty="0" smtClean="0">
                <a:latin typeface="Calibri" pitchFamily="34" charset="0"/>
              </a:rPr>
              <a:t>Barnes Hut algorithm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CUDA implementation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Experimental results</a:t>
            </a:r>
          </a:p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An Efficient GPU Implementation of a Tree-based n-Body Algorithm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099" y="2545377"/>
            <a:ext cx="1657725" cy="15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19800" y="38993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NASA/JPL-Caltech/SSC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evolution of physical system</a:t>
            </a:r>
          </a:p>
          <a:p>
            <a:pPr lvl="1"/>
            <a:r>
              <a:rPr lang="en-US" dirty="0" smtClean="0"/>
              <a:t>System consists of </a:t>
            </a:r>
            <a:r>
              <a:rPr lang="en-US" dirty="0" smtClean="0">
                <a:solidFill>
                  <a:srgbClr val="0070C0"/>
                </a:solidFill>
              </a:rPr>
              <a:t>bodies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” is the number of bodies</a:t>
            </a:r>
          </a:p>
          <a:p>
            <a:pPr lvl="1"/>
            <a:r>
              <a:rPr lang="en-US" dirty="0" smtClean="0"/>
              <a:t>Bodies interact via </a:t>
            </a:r>
            <a:r>
              <a:rPr lang="en-US" dirty="0" smtClean="0">
                <a:solidFill>
                  <a:srgbClr val="0070C0"/>
                </a:solidFill>
              </a:rPr>
              <a:t>pair-wise forces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Many systems can be modeled in this way</a:t>
            </a:r>
          </a:p>
          <a:p>
            <a:pPr lvl="1"/>
            <a:r>
              <a:rPr lang="en-US" dirty="0" smtClean="0"/>
              <a:t>Star/galaxy clusters (gravitational force)</a:t>
            </a:r>
          </a:p>
          <a:p>
            <a:pPr lvl="1"/>
            <a:r>
              <a:rPr lang="en-US" dirty="0" smtClean="0"/>
              <a:t>Particles (electric force, magnetic force)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14573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0" y="29718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RUG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347031"/>
            <a:ext cx="1085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153400" y="52709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err="1" smtClean="0">
                <a:solidFill>
                  <a:schemeClr val="bg1">
                    <a:lumMod val="50000"/>
                  </a:schemeClr>
                </a:solidFill>
              </a:rPr>
              <a:t>Cornell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Hut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Precise force calculation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>
                <a:solidFill>
                  <a:srgbClr val="0070C0"/>
                </a:solidFill>
              </a:rPr>
              <a:t>O(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operations (O(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body pairs)</a:t>
            </a:r>
          </a:p>
          <a:p>
            <a:pPr lvl="1"/>
            <a:r>
              <a:rPr lang="en-US" dirty="0" smtClean="0"/>
              <a:t>Computationally intractable for large </a:t>
            </a:r>
            <a:r>
              <a:rPr lang="en-US" i="1" dirty="0" smtClean="0"/>
              <a:t>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Barnes and Hut (1986)</a:t>
            </a:r>
          </a:p>
          <a:p>
            <a:pPr lvl="1"/>
            <a:r>
              <a:rPr lang="en-US" dirty="0" smtClean="0"/>
              <a:t>Algorithm to approximately compute forces</a:t>
            </a:r>
          </a:p>
          <a:p>
            <a:pPr lvl="2"/>
            <a:r>
              <a:rPr lang="en-US" dirty="0" smtClean="0"/>
              <a:t>Bodies’ initial position &amp; velocity are also approximate</a:t>
            </a:r>
          </a:p>
          <a:p>
            <a:pPr lvl="1"/>
            <a:r>
              <a:rPr lang="en-US" dirty="0" smtClean="0"/>
              <a:t>Requires only </a:t>
            </a:r>
            <a:r>
              <a:rPr lang="en-US" dirty="0" smtClean="0">
                <a:solidFill>
                  <a:srgbClr val="0070C0"/>
                </a:solidFill>
              </a:rPr>
              <a:t>O(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log 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Idea is to “combine” far away bodies</a:t>
            </a:r>
          </a:p>
          <a:p>
            <a:pPr lvl="1"/>
            <a:r>
              <a:rPr lang="en-US" dirty="0" smtClean="0"/>
              <a:t>Error should be small because </a:t>
            </a:r>
            <a:r>
              <a:rPr lang="en-US" i="1" dirty="0" smtClean="0"/>
              <a:t>force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1/</a:t>
            </a:r>
            <a:r>
              <a:rPr lang="en-US" i="1" dirty="0" smtClean="0"/>
              <a:t>distance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Hut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bodies’ initial position and velocity</a:t>
            </a:r>
          </a:p>
          <a:p>
            <a:r>
              <a:rPr lang="en-US" dirty="0" smtClean="0"/>
              <a:t>Iterate over time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bounding box around bodies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Subdivide space until at most one body per cell</a:t>
            </a:r>
          </a:p>
          <a:p>
            <a:pPr marL="1371600" lvl="2" indent="-514350"/>
            <a:r>
              <a:rPr lang="en-US" dirty="0" smtClean="0"/>
              <a:t>Record this spatial hierarchy in an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mass and center of mass of each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force on bodies by traversing </a:t>
            </a:r>
            <a:r>
              <a:rPr lang="en-US" dirty="0" err="1" smtClean="0"/>
              <a:t>octree</a:t>
            </a:r>
            <a:endParaRPr lang="en-US" dirty="0" smtClean="0"/>
          </a:p>
          <a:p>
            <a:pPr marL="1371600" lvl="2" indent="-457200"/>
            <a:r>
              <a:rPr lang="en-US" dirty="0" smtClean="0"/>
              <a:t>Stop traversal path when encountering a leaf (body) or an internal node (cell) that is far enough away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each body’s position and velocity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Build Tree (Level 1)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011680"/>
            <a:ext cx="3204863" cy="29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5257800"/>
            <a:ext cx="539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Compute bounding box around all bodies → tree root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Build Tree (Level 2)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011680"/>
            <a:ext cx="3204863" cy="29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0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Subdivide space until at most one body per cell</a:t>
            </a:r>
            <a:endParaRPr lang="en-US" sz="18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Tree (Level 3)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011680"/>
            <a:ext cx="3204863" cy="29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0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Subdivide space until at most one body per cell</a:t>
            </a:r>
            <a:endParaRPr lang="en-US" sz="18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8x</a:t>
            </a:r>
            <a:r>
              <a:rPr lang="en-US" dirty="0" smtClean="0"/>
              <a:t> as many operations executed per second</a:t>
            </a:r>
          </a:p>
          <a:p>
            <a:r>
              <a:rPr lang="en-US" dirty="0" smtClean="0"/>
              <a:t>Main memory bandwidth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4x</a:t>
            </a:r>
            <a:r>
              <a:rPr lang="en-US" dirty="0" smtClean="0"/>
              <a:t> as many bytes transferred per second</a:t>
            </a:r>
          </a:p>
          <a:p>
            <a:r>
              <a:rPr lang="en-US" dirty="0" smtClean="0"/>
              <a:t>Cost-, energy-, and size-efficiency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29x</a:t>
            </a:r>
            <a:r>
              <a:rPr lang="en-US" dirty="0" smtClean="0"/>
              <a:t> as much performance per dollar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6x</a:t>
            </a:r>
            <a:r>
              <a:rPr lang="en-US" dirty="0" smtClean="0"/>
              <a:t> as much performance per watt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11x</a:t>
            </a:r>
            <a:r>
              <a:rPr lang="en-US" dirty="0" smtClean="0"/>
              <a:t> as much performance per area</a:t>
            </a:r>
          </a:p>
          <a:p>
            <a:pPr>
              <a:buNone/>
            </a:pPr>
            <a:r>
              <a:rPr lang="en-US" sz="2800" dirty="0" smtClean="0"/>
              <a:t>	(based on peak 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3" descr="C:\Documents and Settings\Martin Burtscher\Local Settings\Temporary Internet Files\Content.IE5\CTQVW923\MCj04415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32" y="3429000"/>
            <a:ext cx="19748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Build Tree (Level 4)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011680"/>
            <a:ext cx="3204863" cy="30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59" y="2194562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70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Subdivide space until at most one body per cell</a:t>
            </a:r>
            <a:endParaRPr lang="en-US" sz="18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Tree (Level 5)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5257800"/>
            <a:ext cx="460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Subdivide space until at most one body per cell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Compute Cells’ Center of Mass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6795" y="5181600"/>
            <a:ext cx="642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For each internal cell, compute sum of mass and weighted average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of position of all bodies in </a:t>
            </a:r>
            <a:r>
              <a:rPr lang="en-US" sz="1800" dirty="0" err="1" smtClean="0">
                <a:latin typeface="+mn-lt"/>
              </a:rPr>
              <a:t>subtree</a:t>
            </a:r>
            <a:r>
              <a:rPr lang="en-US" sz="1800" dirty="0" smtClean="0">
                <a:latin typeface="+mn-lt"/>
              </a:rPr>
              <a:t>; example shows two cells only</a:t>
            </a:r>
            <a:endParaRPr lang="en-US" sz="18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06575"/>
            <a:ext cx="3513137" cy="344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Forces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50899" y="5257800"/>
            <a:ext cx="523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Compute force, for example, acting upon green body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06575"/>
            <a:ext cx="351453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Compute Force (short distance)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257800"/>
            <a:ext cx="699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Scan tree depth first from left to right; green portion already completed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12925"/>
            <a:ext cx="3514681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Compute Force (down one level)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7765" y="5257800"/>
            <a:ext cx="567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Red center of mass is too close, need to go down one level</a:t>
            </a:r>
            <a:endParaRPr lang="en-US" sz="18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12925"/>
            <a:ext cx="3514681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Force (long distance)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2590" y="5257800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Blue center of mass is far enough away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12925"/>
            <a:ext cx="3514681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Compute Force (skip </a:t>
            </a:r>
            <a:r>
              <a:rPr lang="en-US" dirty="0" err="1" smtClean="0"/>
              <a:t>subtree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257800"/>
            <a:ext cx="611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Therefore, entire </a:t>
            </a:r>
            <a:r>
              <a:rPr lang="en-US" sz="1800" dirty="0" err="1" smtClean="0">
                <a:latin typeface="+mn-lt"/>
              </a:rPr>
              <a:t>subtree</a:t>
            </a:r>
            <a:r>
              <a:rPr lang="en-US" sz="1800" dirty="0" smtClean="0">
                <a:latin typeface="+mn-lt"/>
              </a:rPr>
              <a:t> rooted in the blue cell can be skipped</a:t>
            </a:r>
            <a:endParaRPr lang="en-US" sz="18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1812925"/>
            <a:ext cx="3514681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" y="2039938"/>
            <a:ext cx="4730580" cy="30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bounding_box.include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octree.Cells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ByLevel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578854" cy="110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1602432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71600"/>
            <a:ext cx="1602432" cy="15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28081"/>
            <a:ext cx="1752600" cy="172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526" y="4038600"/>
            <a:ext cx="1751274" cy="17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79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Complexity and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do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              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+ ordered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sequential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parallel reduction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bounding_box.include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bounding_box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top-down tree building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octree.Cells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ByLevel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+ ordered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bottom-up traversal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fully parallel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fully parallel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Clearly, we should use GPUs all the time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So why aren’t we?</a:t>
            </a:r>
            <a:endParaRPr lang="en-US" sz="1200" dirty="0" smtClean="0"/>
          </a:p>
          <a:p>
            <a:r>
              <a:rPr lang="en-US" dirty="0" smtClean="0"/>
              <a:t>GPUs are harder to program and tune than CPUs</a:t>
            </a:r>
          </a:p>
          <a:p>
            <a:pPr lvl="1"/>
            <a:r>
              <a:rPr lang="en-US" dirty="0" smtClean="0"/>
              <a:t>Easy to make performance mistakes</a:t>
            </a:r>
          </a:p>
          <a:p>
            <a:r>
              <a:rPr lang="en-US" dirty="0" smtClean="0"/>
              <a:t>GPUs can only execute some types of code fast</a:t>
            </a:r>
          </a:p>
          <a:p>
            <a:pPr lvl="1"/>
            <a:r>
              <a:rPr lang="en-US" dirty="0" smtClean="0"/>
              <a:t>Need lots of data parallelism, data reuse, &amp; </a:t>
            </a:r>
            <a:r>
              <a:rPr lang="en-US" dirty="0" smtClean="0">
                <a:solidFill>
                  <a:srgbClr val="0070C0"/>
                </a:solidFill>
              </a:rPr>
              <a:t>regularity</a:t>
            </a:r>
            <a:endParaRPr lang="en-US" sz="1200" dirty="0" smtClean="0"/>
          </a:p>
          <a:p>
            <a:r>
              <a:rPr lang="en-US" dirty="0" smtClean="0"/>
              <a:t>Mostly </a:t>
            </a:r>
            <a:r>
              <a:rPr lang="en-US" dirty="0" smtClean="0">
                <a:solidFill>
                  <a:srgbClr val="0070C0"/>
                </a:solidFill>
              </a:rPr>
              <a:t>regular</a:t>
            </a:r>
            <a:r>
              <a:rPr lang="en-US" dirty="0" smtClean="0"/>
              <a:t> codes have been ported to GPUs</a:t>
            </a:r>
          </a:p>
          <a:p>
            <a:pPr lvl="1"/>
            <a:r>
              <a:rPr lang="en-US" dirty="0" smtClean="0"/>
              <a:t>E.g., matrix codes executing many ops/word</a:t>
            </a:r>
          </a:p>
          <a:p>
            <a:pPr lvl="2"/>
            <a:r>
              <a:rPr lang="en-US" dirty="0" smtClean="0"/>
              <a:t>Dense matrix operations, stencil codes (PDEs)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384" y="4876801"/>
            <a:ext cx="10002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0" y="5575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LLNL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888" y="1981200"/>
            <a:ext cx="3453912" cy="2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GPU programming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Barnes Hut algorithm</a:t>
            </a:r>
            <a:endParaRPr lang="en-US" dirty="0">
              <a:solidFill>
                <a:srgbClr val="969696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CUDA implementation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Experimental results</a:t>
            </a:r>
          </a:p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An Efficient GPU Implementation of a Tree-based n-Body Algorithm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GPU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amounts of data parallelism</a:t>
            </a:r>
          </a:p>
          <a:p>
            <a:r>
              <a:rPr lang="en-US" dirty="0" smtClean="0"/>
              <a:t>Coalesced main memory accesses</a:t>
            </a:r>
          </a:p>
          <a:p>
            <a:r>
              <a:rPr lang="en-US" dirty="0" smtClean="0"/>
              <a:t>Little thread divergence</a:t>
            </a:r>
          </a:p>
          <a:p>
            <a:r>
              <a:rPr lang="en-US" dirty="0" smtClean="0"/>
              <a:t>Relatively little synchronization between blocks</a:t>
            </a:r>
          </a:p>
          <a:p>
            <a:r>
              <a:rPr lang="en-US" dirty="0" smtClean="0"/>
              <a:t>Little CPU/GPU data transfer</a:t>
            </a:r>
          </a:p>
          <a:p>
            <a:r>
              <a:rPr lang="en-US" dirty="0" smtClean="0"/>
              <a:t>Efficient use of shared memory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026" y="3505200"/>
            <a:ext cx="2295310" cy="22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81107" y="5562600"/>
            <a:ext cx="2281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75000"/>
                  </a:schemeClr>
                </a:solidFill>
              </a:rPr>
              <a:t>Thepcreport.net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BH 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irregular tree-based data structure</a:t>
            </a:r>
          </a:p>
          <a:p>
            <a:pPr lvl="1"/>
            <a:r>
              <a:rPr lang="en-US" dirty="0" smtClean="0"/>
              <a:t>Initially little parallelism</a:t>
            </a:r>
          </a:p>
          <a:p>
            <a:pPr lvl="1"/>
            <a:r>
              <a:rPr lang="en-US" dirty="0" smtClean="0"/>
              <a:t>Little coalescing</a:t>
            </a:r>
          </a:p>
          <a:p>
            <a:pPr lvl="1"/>
            <a:r>
              <a:rPr lang="en-US" dirty="0" smtClean="0"/>
              <a:t>Load imbalance</a:t>
            </a:r>
          </a:p>
          <a:p>
            <a:r>
              <a:rPr lang="en-US" dirty="0" smtClean="0"/>
              <a:t>Complex recursive traversals</a:t>
            </a:r>
          </a:p>
          <a:p>
            <a:pPr lvl="1"/>
            <a:r>
              <a:rPr lang="en-US" dirty="0" smtClean="0"/>
              <a:t>Recursion not well supported</a:t>
            </a:r>
          </a:p>
          <a:p>
            <a:pPr lvl="1"/>
            <a:r>
              <a:rPr lang="en-US" dirty="0" smtClean="0"/>
              <a:t>Lots of thread divergence</a:t>
            </a:r>
          </a:p>
          <a:p>
            <a:r>
              <a:rPr lang="en-US" dirty="0" smtClean="0"/>
              <a:t>Memory-bound pointer-chasing operations</a:t>
            </a:r>
          </a:p>
          <a:p>
            <a:pPr lvl="1"/>
            <a:r>
              <a:rPr lang="en-US" dirty="0" smtClean="0"/>
              <a:t>Not enough computation to hide latency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285321"/>
            <a:ext cx="8229600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GPU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Read initial data and transfer to GPU</a:t>
            </a:r>
          </a:p>
          <a:p>
            <a:pPr>
              <a:buNone/>
            </a:pPr>
            <a:r>
              <a:rPr lang="en-US" dirty="0" smtClean="0"/>
              <a:t>for each </a:t>
            </a:r>
            <a:r>
              <a:rPr lang="en-US" dirty="0" err="1" smtClean="0"/>
              <a:t>timestep</a:t>
            </a:r>
            <a:r>
              <a:rPr lang="en-US" dirty="0" smtClean="0"/>
              <a:t> do {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Compute bounding box around bodies (not irregular)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Build hierarchical decomposition, i.e., octree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Summarize body information in internal octree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Approximately sort bodies by spatial location (optional)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Compute forces acting on each body with help of octree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Update body positions and velocities (not irregular)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Transfer result from GPU and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code iterative (recursion not supported*)</a:t>
            </a:r>
          </a:p>
          <a:p>
            <a:r>
              <a:rPr lang="en-US" dirty="0" smtClean="0"/>
              <a:t>Keep data on GPU between kernel calls</a:t>
            </a:r>
          </a:p>
          <a:p>
            <a:r>
              <a:rPr lang="en-US" dirty="0" smtClean="0"/>
              <a:t>Use array elements instead of heap nodes</a:t>
            </a:r>
          </a:p>
          <a:p>
            <a:pPr lvl="1"/>
            <a:r>
              <a:rPr lang="en-US" dirty="0" smtClean="0"/>
              <a:t>One aligned array per field for coalesced accesses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150" y="3505200"/>
            <a:ext cx="6663012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63" y="2895600"/>
            <a:ext cx="38179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Optimizations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r>
              <a:rPr lang="en-US" dirty="0" smtClean="0"/>
              <a:t>Maximize thread count (round down to warp size)</a:t>
            </a:r>
          </a:p>
          <a:p>
            <a:r>
              <a:rPr lang="en-US" dirty="0" smtClean="0"/>
              <a:t>Maximize resident block count (all SMs filled)</a:t>
            </a:r>
          </a:p>
          <a:p>
            <a:r>
              <a:rPr lang="en-US" dirty="0" smtClean="0"/>
              <a:t>Pass kernel parameters through constant memory</a:t>
            </a:r>
          </a:p>
          <a:p>
            <a:r>
              <a:rPr lang="en-US" dirty="0" smtClean="0"/>
              <a:t>Use special allocation order</a:t>
            </a:r>
          </a:p>
          <a:p>
            <a:r>
              <a:rPr lang="en-US" dirty="0" smtClean="0"/>
              <a:t>Use index arithmetic</a:t>
            </a:r>
          </a:p>
          <a:p>
            <a:r>
              <a:rPr lang="en-US" dirty="0" smtClean="0"/>
              <a:t>Persistent blocks &amp; threads</a:t>
            </a:r>
          </a:p>
          <a:p>
            <a:r>
              <a:rPr lang="en-US" dirty="0" smtClean="0"/>
              <a:t>Unroll loops over children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8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0777"/>
            <a:ext cx="6202863" cy="459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1: Bounding Box (Regular)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8388" y="1387475"/>
            <a:ext cx="4037012" cy="4479925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Fully coalesced</a:t>
            </a:r>
          </a:p>
          <a:p>
            <a:pPr lvl="1"/>
            <a:r>
              <a:rPr lang="en-US" dirty="0" smtClean="0"/>
              <a:t>Fully cached</a:t>
            </a:r>
          </a:p>
          <a:p>
            <a:pPr lvl="1"/>
            <a:r>
              <a:rPr lang="en-US" dirty="0" smtClean="0"/>
              <a:t>No bank conflicts</a:t>
            </a:r>
          </a:p>
          <a:p>
            <a:pPr lvl="1"/>
            <a:r>
              <a:rPr lang="en-US" dirty="0" smtClean="0"/>
              <a:t>Minimal divergence</a:t>
            </a:r>
          </a:p>
          <a:p>
            <a:pPr lvl="1"/>
            <a:r>
              <a:rPr lang="en-US" dirty="0" smtClean="0"/>
              <a:t>Built-in min and max</a:t>
            </a:r>
          </a:p>
          <a:p>
            <a:pPr lvl="1"/>
            <a:r>
              <a:rPr lang="en-US" dirty="0" smtClean="0"/>
              <a:t>2 red/</a:t>
            </a:r>
            <a:r>
              <a:rPr lang="en-US" dirty="0" err="1" smtClean="0"/>
              <a:t>mem</a:t>
            </a:r>
            <a:r>
              <a:rPr lang="en-US" dirty="0" smtClean="0"/>
              <a:t>, 6 red/bar</a:t>
            </a:r>
          </a:p>
          <a:p>
            <a:pPr lvl="1"/>
            <a:r>
              <a:rPr lang="en-US" dirty="0" smtClean="0"/>
              <a:t>Bodies load balanced</a:t>
            </a:r>
          </a:p>
          <a:p>
            <a:pPr lvl="1"/>
            <a:r>
              <a:rPr lang="en-US" dirty="0" smtClean="0"/>
              <a:t>512*3 threads per SM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1219200" y="1524000"/>
            <a:ext cx="4037012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628900" lvl="5" indent="-342900" algn="ctr">
              <a:buClr>
                <a:srgbClr val="7B7BD1"/>
              </a:buClr>
              <a:buSzPct val="95000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lang="en-US" kern="0" dirty="0" smtClean="0">
                <a:latin typeface="+mn-lt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lang="en-US" kern="0" dirty="0" smtClean="0">
                <a:latin typeface="+mn-lt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lang="en-US" kern="0" dirty="0" smtClean="0">
                <a:latin typeface="+mn-lt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lang="en-US" kern="0" dirty="0" smtClean="0">
                <a:latin typeface="+mn-lt"/>
              </a:rPr>
              <a:t>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operation</a:t>
            </a:r>
          </a:p>
        </p:txBody>
      </p:sp>
    </p:spTree>
    <p:extLst>
      <p:ext uri="{BB962C8B-B14F-4D97-AF65-F5344CB8AC3E}">
        <p14:creationId xmlns:p14="http://schemas.microsoft.com/office/powerpoint/2010/main" val="1720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63" y="2476500"/>
            <a:ext cx="41989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2: Build Octree (Irregular)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114800" cy="4479925"/>
          </a:xfrm>
        </p:spPr>
        <p:txBody>
          <a:bodyPr/>
          <a:lstStyle/>
          <a:p>
            <a:r>
              <a:rPr lang="en-US" dirty="0" smtClean="0"/>
              <a:t> Optimizations</a:t>
            </a:r>
          </a:p>
          <a:p>
            <a:pPr lvl="1"/>
            <a:r>
              <a:rPr lang="en-US" dirty="0" smtClean="0"/>
              <a:t>Only lock leaf “pointers”</a:t>
            </a:r>
          </a:p>
          <a:p>
            <a:pPr lvl="1"/>
            <a:r>
              <a:rPr lang="en-US" dirty="0" smtClean="0"/>
              <a:t>Lock-free fast path</a:t>
            </a:r>
          </a:p>
          <a:p>
            <a:pPr lvl="1"/>
            <a:r>
              <a:rPr lang="en-US" dirty="0" smtClean="0"/>
              <a:t>Light-weight lock release</a:t>
            </a:r>
          </a:p>
          <a:p>
            <a:pPr lvl="1"/>
            <a:r>
              <a:rPr lang="en-US" dirty="0" smtClean="0"/>
              <a:t>No re-traverse after lock acquire failure</a:t>
            </a:r>
          </a:p>
          <a:p>
            <a:pPr lvl="1"/>
            <a:r>
              <a:rPr lang="en-US" dirty="0" smtClean="0"/>
              <a:t>Combined memory fence</a:t>
            </a:r>
          </a:p>
          <a:p>
            <a:pPr lvl="1"/>
            <a:r>
              <a:rPr lang="en-US" dirty="0" smtClean="0"/>
              <a:t>Re-compute position during traversal</a:t>
            </a:r>
          </a:p>
          <a:p>
            <a:pPr lvl="1"/>
            <a:r>
              <a:rPr lang="en-US" dirty="0"/>
              <a:t>Separate </a:t>
            </a:r>
            <a:r>
              <a:rPr lang="en-US" dirty="0" err="1"/>
              <a:t>init</a:t>
            </a:r>
            <a:r>
              <a:rPr lang="en-US" dirty="0"/>
              <a:t> kernels</a:t>
            </a:r>
          </a:p>
          <a:p>
            <a:pPr lvl="1"/>
            <a:r>
              <a:rPr lang="en-US" dirty="0" smtClean="0"/>
              <a:t>512*3 </a:t>
            </a:r>
            <a:r>
              <a:rPr lang="en-US" dirty="0" smtClean="0"/>
              <a:t>threads per SM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  <a:defRPr/>
            </a:pP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   Top-down tree building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" y="1295400"/>
            <a:ext cx="8229600" cy="46482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2: Build Octree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1375" y="1323975"/>
            <a:ext cx="8226425" cy="47720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// initialize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cell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find_insertion_point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(body); // no locks, cache cell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child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get_insertion_index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(cell, body);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(child != locked) { // 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skip atomic if already locked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 (child == null) { // fast path (frequent)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if (null == </a:t>
            </a:r>
            <a:r>
              <a:rPr lang="en-US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(&amp;cell[child], null, body)) { // 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lock-free insertion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// move on to next body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if (child == </a:t>
            </a:r>
            <a:r>
              <a:rPr lang="en-US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atomicCAS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(&amp;cell[child], child, lock)) { // 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acquire lock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// build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subtree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with new and existing body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flag = true;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// optional barrier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threadfence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// make data visible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(flag) 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cell[child]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new_subtree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// insert subtree and 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releases lock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// move on to next body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43" y="2194978"/>
            <a:ext cx="4348557" cy="329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3: Summarize </a:t>
            </a:r>
            <a:r>
              <a:rPr lang="en-US" dirty="0" err="1" smtClean="0"/>
              <a:t>Subtrees</a:t>
            </a:r>
            <a:r>
              <a:rPr lang="en-US" dirty="0" smtClean="0"/>
              <a:t> (Irreg.)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191000" cy="44799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Bottom-up tree traversal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5076825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Scan avoids deadlock</a:t>
            </a:r>
          </a:p>
          <a:p>
            <a:pPr lvl="1"/>
            <a:r>
              <a:rPr lang="en-US" dirty="0" smtClean="0"/>
              <a:t>Use mass as flag + fence</a:t>
            </a:r>
          </a:p>
          <a:p>
            <a:pPr lvl="2"/>
            <a:r>
              <a:rPr lang="en-US" dirty="0" smtClean="0"/>
              <a:t>No locks, no atomics</a:t>
            </a:r>
          </a:p>
          <a:p>
            <a:pPr lvl="1"/>
            <a:r>
              <a:rPr lang="en-US" dirty="0" smtClean="0"/>
              <a:t>Use wait-free first pass</a:t>
            </a:r>
          </a:p>
          <a:p>
            <a:pPr lvl="1"/>
            <a:r>
              <a:rPr lang="en-US" dirty="0" smtClean="0"/>
              <a:t>Cache the ready info</a:t>
            </a:r>
          </a:p>
          <a:p>
            <a:pPr lvl="1"/>
            <a:r>
              <a:rPr lang="en-US" dirty="0" smtClean="0"/>
              <a:t>Piggyback on traversal</a:t>
            </a:r>
          </a:p>
          <a:p>
            <a:pPr lvl="2"/>
            <a:r>
              <a:rPr lang="en-US" dirty="0" smtClean="0"/>
              <a:t>Count bodies in </a:t>
            </a:r>
            <a:r>
              <a:rPr lang="en-US" dirty="0" err="1" smtClean="0"/>
              <a:t>subtrees</a:t>
            </a:r>
            <a:endParaRPr lang="en-US" dirty="0" smtClean="0"/>
          </a:p>
          <a:p>
            <a:pPr lvl="1"/>
            <a:r>
              <a:rPr lang="en-US" dirty="0" smtClean="0"/>
              <a:t>No parent “pointers”</a:t>
            </a:r>
          </a:p>
          <a:p>
            <a:pPr lvl="1"/>
            <a:r>
              <a:rPr lang="en-US" dirty="0" smtClean="0"/>
              <a:t>128*6 threads per SM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Clearly, we should use GPUs all the time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So why aren’t we?</a:t>
            </a:r>
            <a:endParaRPr lang="en-US" sz="1200" dirty="0" smtClean="0"/>
          </a:p>
          <a:p>
            <a:r>
              <a:rPr lang="en-US" dirty="0" smtClean="0"/>
              <a:t>GPUs are harder to program and tune than CPUs</a:t>
            </a:r>
          </a:p>
          <a:p>
            <a:pPr lvl="1"/>
            <a:r>
              <a:rPr lang="en-US" dirty="0" smtClean="0"/>
              <a:t>Easy to make performance mistakes</a:t>
            </a:r>
          </a:p>
          <a:p>
            <a:r>
              <a:rPr lang="en-US" dirty="0" smtClean="0"/>
              <a:t>GPUs can only execute some types of code fast</a:t>
            </a:r>
          </a:p>
          <a:p>
            <a:pPr lvl="1"/>
            <a:r>
              <a:rPr lang="en-US" dirty="0" smtClean="0"/>
              <a:t>Need lots of data parallelism, data reuse, &amp; </a:t>
            </a:r>
            <a:r>
              <a:rPr lang="en-US" dirty="0" smtClean="0">
                <a:solidFill>
                  <a:srgbClr val="0070C0"/>
                </a:solidFill>
              </a:rPr>
              <a:t>regularity</a:t>
            </a:r>
            <a:endParaRPr lang="en-US" sz="1200" dirty="0" smtClean="0"/>
          </a:p>
          <a:p>
            <a:r>
              <a:rPr lang="en-US" dirty="0" smtClean="0"/>
              <a:t>Mostly </a:t>
            </a:r>
            <a:r>
              <a:rPr lang="en-US" dirty="0" smtClean="0">
                <a:solidFill>
                  <a:srgbClr val="0070C0"/>
                </a:solidFill>
              </a:rPr>
              <a:t>regular</a:t>
            </a:r>
            <a:r>
              <a:rPr lang="en-US" dirty="0" smtClean="0"/>
              <a:t> codes have been ported to GPUs</a:t>
            </a:r>
          </a:p>
          <a:p>
            <a:pPr lvl="1"/>
            <a:r>
              <a:rPr lang="en-US" dirty="0" smtClean="0"/>
              <a:t>E.g., matrix codes executing many ops/word</a:t>
            </a:r>
          </a:p>
          <a:p>
            <a:pPr lvl="2"/>
            <a:r>
              <a:rPr lang="en-US" dirty="0" smtClean="0"/>
              <a:t>Dense matrix operations, stencil codes (PDEs)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384" y="4876801"/>
            <a:ext cx="10002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0" y="5575756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800" dirty="0" smtClean="0">
                <a:solidFill>
                  <a:schemeClr val="bg1">
                    <a:lumMod val="65000"/>
                  </a:schemeClr>
                </a:solidFill>
              </a:rPr>
              <a:t>LLNL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ounded Rectangular Callout 11"/>
          <p:cNvSpPr>
            <a:spLocks noChangeArrowheads="1"/>
          </p:cNvSpPr>
          <p:nvPr/>
        </p:nvSpPr>
        <p:spPr bwMode="auto">
          <a:xfrm>
            <a:off x="5105400" y="1752600"/>
            <a:ext cx="3733800" cy="762000"/>
          </a:xfrm>
          <a:prstGeom prst="wedgeRoundRectCallout">
            <a:avLst>
              <a:gd name="adj1" fmla="val 19138"/>
              <a:gd name="adj2" fmla="val 255418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Our goal is to also handle irregular codes well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4: Sort Bodies (Irregular)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Top-down tree traversal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92587" cy="4479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(Similar to Kernel 3)</a:t>
            </a:r>
          </a:p>
          <a:p>
            <a:pPr lvl="1"/>
            <a:r>
              <a:rPr lang="en-US" dirty="0" smtClean="0"/>
              <a:t>Scan avoids deadlock</a:t>
            </a:r>
          </a:p>
          <a:p>
            <a:pPr lvl="1"/>
            <a:r>
              <a:rPr lang="en-US" dirty="0" smtClean="0"/>
              <a:t>Use data field as flag</a:t>
            </a:r>
          </a:p>
          <a:p>
            <a:pPr lvl="2"/>
            <a:r>
              <a:rPr lang="en-US" dirty="0" smtClean="0"/>
              <a:t>No locks, no atomics</a:t>
            </a:r>
          </a:p>
          <a:p>
            <a:pPr lvl="1"/>
            <a:r>
              <a:rPr lang="en-US" dirty="0" smtClean="0"/>
              <a:t>Use counts from Kernel 3</a:t>
            </a:r>
          </a:p>
          <a:p>
            <a:pPr lvl="1"/>
            <a:r>
              <a:rPr lang="en-US" dirty="0" smtClean="0"/>
              <a:t>Piggyback on traversal</a:t>
            </a:r>
          </a:p>
          <a:p>
            <a:pPr lvl="2"/>
            <a:r>
              <a:rPr lang="en-US" dirty="0" smtClean="0"/>
              <a:t>Move nulls to back</a:t>
            </a:r>
          </a:p>
          <a:p>
            <a:pPr lvl="1"/>
            <a:r>
              <a:rPr lang="en-US" dirty="0" smtClean="0"/>
              <a:t>Throttle warps with </a:t>
            </a:r>
            <a:r>
              <a:rPr lang="en-US" i="1" dirty="0" smtClean="0"/>
              <a:t>optional</a:t>
            </a:r>
            <a:r>
              <a:rPr lang="en-US" dirty="0" smtClean="0"/>
              <a:t> barrier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64*6 </a:t>
            </a:r>
            <a:r>
              <a:rPr lang="en-US" dirty="0" smtClean="0"/>
              <a:t>threads per SM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22524"/>
            <a:ext cx="3924116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2324100"/>
            <a:ext cx="47704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Kernel 5: Force Calculation (Irregular)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5434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Multiple prefix traversals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323975"/>
            <a:ext cx="4419600" cy="48482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Group similar work together</a:t>
            </a:r>
          </a:p>
          <a:p>
            <a:pPr lvl="2"/>
            <a:r>
              <a:rPr lang="en-US" dirty="0" smtClean="0"/>
              <a:t>Uses sorting to minimize size of prefix union in each warp</a:t>
            </a:r>
          </a:p>
          <a:p>
            <a:pPr lvl="2"/>
            <a:r>
              <a:rPr lang="en-US" dirty="0" smtClean="0"/>
              <a:t>Early out (nulls in back)</a:t>
            </a:r>
          </a:p>
          <a:p>
            <a:pPr lvl="1"/>
            <a:r>
              <a:rPr lang="en-US" dirty="0" smtClean="0"/>
              <a:t>Traverse whole union to avoid divergence (warp voting)</a:t>
            </a:r>
          </a:p>
          <a:p>
            <a:pPr lvl="1"/>
            <a:r>
              <a:rPr lang="en-US" dirty="0" smtClean="0"/>
              <a:t>Lane 0 controls iteration stack for entire warp (fits in </a:t>
            </a:r>
            <a:r>
              <a:rPr lang="en-US" dirty="0" err="1" smtClean="0"/>
              <a:t>shmem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Minimize volatile accesses</a:t>
            </a:r>
          </a:p>
          <a:p>
            <a:pPr lvl="1"/>
            <a:r>
              <a:rPr lang="en-US" dirty="0" smtClean="0"/>
              <a:t>Use fast 1/</a:t>
            </a:r>
            <a:r>
              <a:rPr lang="en-US" dirty="0" err="1" smtClean="0"/>
              <a:t>sqrtf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/>
              <a:t>256*5 threads per SM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Support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Coalesced memory accesses &amp; lockstep execution</a:t>
            </a:r>
          </a:p>
          <a:p>
            <a:pPr lvl="1"/>
            <a:r>
              <a:rPr lang="en-US" dirty="0" smtClean="0"/>
              <a:t>All threads in warp read same tree node at same time</a:t>
            </a:r>
          </a:p>
          <a:p>
            <a:pPr lvl="1"/>
            <a:r>
              <a:rPr lang="en-US" dirty="0" smtClean="0"/>
              <a:t>Only one </a:t>
            </a:r>
            <a:r>
              <a:rPr lang="en-US" dirty="0" err="1" smtClean="0"/>
              <a:t>mem</a:t>
            </a:r>
            <a:r>
              <a:rPr lang="en-US" dirty="0" smtClean="0"/>
              <a:t> access per warp instead of 32 accesses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Warp-based execution</a:t>
            </a:r>
          </a:p>
          <a:p>
            <a:pPr lvl="1"/>
            <a:r>
              <a:rPr lang="en-US" dirty="0" smtClean="0"/>
              <a:t>Enables data sharing in warps w/o synchronization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RSQRTF instruction</a:t>
            </a:r>
          </a:p>
          <a:p>
            <a:pPr lvl="1"/>
            <a:r>
              <a:rPr lang="en-US" dirty="0" smtClean="0"/>
              <a:t>Quickly computes good approximation of 1/</a:t>
            </a:r>
            <a:r>
              <a:rPr lang="en-US" dirty="0" err="1" smtClean="0"/>
              <a:t>sqrtf</a:t>
            </a:r>
            <a:r>
              <a:rPr lang="en-US" dirty="0" smtClean="0"/>
              <a:t>(x)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Warp voting instructions</a:t>
            </a:r>
          </a:p>
          <a:p>
            <a:pPr lvl="1"/>
            <a:r>
              <a:rPr lang="en-US" dirty="0" smtClean="0"/>
              <a:t>Quickly perform reduction operations within a warp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3E02-7133-44D2-A69A-0DB94D074EB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748645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Kernel 6: Advance Bodies (Regular)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Fully coalesced, no divergence</a:t>
            </a:r>
          </a:p>
          <a:p>
            <a:pPr lvl="1"/>
            <a:r>
              <a:rPr lang="en-US" dirty="0" smtClean="0"/>
              <a:t>Load balanced, 1024*1 threads per 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094038"/>
            <a:ext cx="8226425" cy="2163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Straightforward streaming</a:t>
            </a:r>
          </a:p>
          <a:p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GPU programming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Barnes Hut algorithm</a:t>
            </a:r>
            <a:endParaRPr lang="en-US" dirty="0">
              <a:solidFill>
                <a:srgbClr val="969696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CUDA implementation</a:t>
            </a:r>
            <a:endParaRPr lang="en-US" dirty="0">
              <a:solidFill>
                <a:srgbClr val="969696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Experimental results</a:t>
            </a:r>
          </a:p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An Efficient GPU Implementation of a Tree-based n-Body Algorithm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2819400" cy="22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6958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Implementations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CUDA/GPU</a:t>
            </a:r>
            <a:r>
              <a:rPr lang="en-US" dirty="0" smtClean="0"/>
              <a:t>: Barnes Hut and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algorithms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OpenMP/CPU</a:t>
            </a:r>
            <a:r>
              <a:rPr lang="en-US" dirty="0" smtClean="0"/>
              <a:t>: Barnes Hut algorithm (derived from CUDA)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Pthreads</a:t>
            </a:r>
            <a:r>
              <a:rPr lang="en-US" dirty="0" smtClean="0">
                <a:solidFill>
                  <a:srgbClr val="0070C0"/>
                </a:solidFill>
              </a:rPr>
              <a:t>/CPU</a:t>
            </a:r>
            <a:r>
              <a:rPr lang="en-US" dirty="0" smtClean="0"/>
              <a:t>: Barnes Hut algorithm (SPLASH-2 suite)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Systems and compilers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nvcc</a:t>
            </a:r>
            <a:r>
              <a:rPr lang="en-US" dirty="0" smtClean="0"/>
              <a:t> 4.0 (-O3 -arch=sm_20 -</a:t>
            </a:r>
            <a:r>
              <a:rPr lang="en-US" dirty="0" err="1" smtClean="0"/>
              <a:t>ftz</a:t>
            </a:r>
            <a:r>
              <a:rPr lang="en-US" dirty="0" smtClean="0"/>
              <a:t>=true*)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GeForce</a:t>
            </a:r>
            <a:r>
              <a:rPr lang="en-US" dirty="0" smtClean="0">
                <a:solidFill>
                  <a:srgbClr val="0070C0"/>
                </a:solidFill>
              </a:rPr>
              <a:t> GTX 480, 1.4 GHz, 15 SMs, 32 cores per SM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gcc</a:t>
            </a:r>
            <a:r>
              <a:rPr lang="en-US" dirty="0" smtClean="0"/>
              <a:t> 4.1.2 (-O3 -</a:t>
            </a:r>
            <a:r>
              <a:rPr lang="en-US" dirty="0" err="1" smtClean="0"/>
              <a:t>fopenmp</a:t>
            </a:r>
            <a:r>
              <a:rPr lang="en-US" dirty="0" smtClean="0"/>
              <a:t>* -</a:t>
            </a:r>
            <a:r>
              <a:rPr lang="en-US" dirty="0" err="1" smtClean="0"/>
              <a:t>ffast</a:t>
            </a:r>
            <a:r>
              <a:rPr lang="en-US" dirty="0" smtClean="0"/>
              <a:t>-math*)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Xeon X5690, 3.46 GHz, 6 cores, 2 threads per core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Inputs and metric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5k, 50k, 500k, and 5M star clusters (Plummer model)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Best runtime of three experiments, excluding I/O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686800" cy="639762"/>
          </a:xfrm>
        </p:spPr>
        <p:txBody>
          <a:bodyPr/>
          <a:lstStyle/>
          <a:p>
            <a:r>
              <a:rPr lang="en-US" dirty="0" smtClean="0"/>
              <a:t>Nodes Touched per Activity (5M Input)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Kernel “activities”</a:t>
            </a:r>
          </a:p>
          <a:p>
            <a:pPr lvl="1"/>
            <a:r>
              <a:rPr lang="en-US" dirty="0" smtClean="0"/>
              <a:t>K1: pair reduction</a:t>
            </a:r>
          </a:p>
          <a:p>
            <a:pPr lvl="1"/>
            <a:r>
              <a:rPr lang="en-US" dirty="0" smtClean="0"/>
              <a:t>K2: tree insertion</a:t>
            </a:r>
          </a:p>
          <a:p>
            <a:pPr lvl="1"/>
            <a:r>
              <a:rPr lang="en-US" dirty="0" smtClean="0"/>
              <a:t>K3: bottom-up step</a:t>
            </a:r>
          </a:p>
          <a:p>
            <a:pPr lvl="1"/>
            <a:r>
              <a:rPr lang="en-US" dirty="0" smtClean="0"/>
              <a:t>K4: top-down step</a:t>
            </a:r>
          </a:p>
          <a:p>
            <a:pPr lvl="1"/>
            <a:r>
              <a:rPr lang="en-US" dirty="0" smtClean="0"/>
              <a:t>K5: prefix traversal</a:t>
            </a:r>
          </a:p>
          <a:p>
            <a:pPr lvl="1"/>
            <a:r>
              <a:rPr lang="en-US" dirty="0" smtClean="0"/>
              <a:t>K6: integration step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Max tree depth ≤ 22</a:t>
            </a:r>
          </a:p>
          <a:p>
            <a:r>
              <a:rPr lang="en-US" dirty="0" smtClean="0"/>
              <a:t>Cells have 3.1 children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Prefix ≤ 6,315 nodes</a:t>
            </a:r>
            <a:br>
              <a:rPr lang="en-US" dirty="0" smtClean="0"/>
            </a:br>
            <a:r>
              <a:rPr lang="en-US" dirty="0" smtClean="0"/>
              <a:t>(≤ 0.1% of 7.4 million)</a:t>
            </a:r>
          </a:p>
          <a:p>
            <a:r>
              <a:rPr lang="en-US" dirty="0" smtClean="0"/>
              <a:t>BH algorithm &amp; sorting to min. union work well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809925" cy="26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488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382000" cy="639762"/>
          </a:xfrm>
        </p:spPr>
        <p:txBody>
          <a:bodyPr/>
          <a:lstStyle/>
          <a:p>
            <a:r>
              <a:rPr lang="en-US" dirty="0" smtClean="0"/>
              <a:t>Available Amorphous Data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479925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Almost every “round” has lots of activities without data dependencies that can be processed in parallel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9" y="1198669"/>
            <a:ext cx="8992502" cy="360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12762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bounding box          tree building     summarization              sorting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046720" y="292265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force calc.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integration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736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Comparison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67200" cy="4479925"/>
          </a:xfrm>
        </p:spPr>
        <p:txBody>
          <a:bodyPr/>
          <a:lstStyle/>
          <a:p>
            <a:r>
              <a:rPr lang="en-US" dirty="0" smtClean="0"/>
              <a:t>GPU BH inefficiency</a:t>
            </a:r>
          </a:p>
          <a:p>
            <a:pPr lvl="1"/>
            <a:r>
              <a:rPr lang="en-US" dirty="0" smtClean="0"/>
              <a:t>5k input too small for 5,760 to 23,040 threads</a:t>
            </a:r>
          </a:p>
          <a:p>
            <a:r>
              <a:rPr lang="en-US" dirty="0" smtClean="0"/>
              <a:t>BH vs.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algorithm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faster with fewer than about 15k bodies</a:t>
            </a:r>
          </a:p>
          <a:p>
            <a:r>
              <a:rPr lang="en-US" dirty="0" smtClean="0"/>
              <a:t>GPU (5M input)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21.1x</a:t>
            </a:r>
            <a:r>
              <a:rPr lang="en-US" dirty="0" smtClean="0"/>
              <a:t> faster than OpenMP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23.2x</a:t>
            </a:r>
            <a:r>
              <a:rPr lang="en-US" dirty="0" smtClean="0"/>
              <a:t> faster than </a:t>
            </a:r>
            <a:r>
              <a:rPr lang="en-US" dirty="0" err="1" smtClean="0"/>
              <a:t>Pthreads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25" y="1379537"/>
            <a:ext cx="397827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Performance for 5M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$200 GPU delivers </a:t>
            </a:r>
            <a:r>
              <a:rPr lang="en-US" dirty="0" smtClean="0">
                <a:solidFill>
                  <a:srgbClr val="0070C0"/>
                </a:solidFill>
              </a:rPr>
              <a:t>228</a:t>
            </a:r>
            <a:r>
              <a:rPr lang="en-US" dirty="0" smtClean="0"/>
              <a:t> </a:t>
            </a:r>
            <a:r>
              <a:rPr lang="en-US" dirty="0" err="1" smtClean="0"/>
              <a:t>GFlops</a:t>
            </a:r>
            <a:r>
              <a:rPr lang="en-US" dirty="0" smtClean="0"/>
              <a:t>/s on </a:t>
            </a:r>
            <a:r>
              <a:rPr lang="en-US" dirty="0" smtClean="0">
                <a:solidFill>
                  <a:srgbClr val="0070C0"/>
                </a:solidFill>
              </a:rPr>
              <a:t>irregular</a:t>
            </a:r>
            <a:r>
              <a:rPr lang="en-US" dirty="0" smtClean="0"/>
              <a:t> code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GPU chip is 2.7 to 23.5 times faster than CPU chip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GPU hardware is better suited for BH than CPU hw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But difficult and very time consuming to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35" y="1872600"/>
            <a:ext cx="7956965" cy="10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8534400" cy="11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888" y="1981200"/>
            <a:ext cx="3453912" cy="2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 smtClean="0">
                <a:latin typeface="Calibri" pitchFamily="34" charset="0"/>
              </a:rPr>
              <a:t>GPU programming</a:t>
            </a:r>
          </a:p>
          <a:p>
            <a:r>
              <a:rPr lang="en-US" dirty="0" smtClean="0">
                <a:latin typeface="Calibri" pitchFamily="34" charset="0"/>
              </a:rPr>
              <a:t>Barnes Hut algorithm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CUDA implementation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Experimental results</a:t>
            </a:r>
          </a:p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An Efficient GPU Implementation of a Tree-based n-Body Algorithm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Optimizations that are generally applicable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Optimizations for </a:t>
            </a:r>
            <a:r>
              <a:rPr lang="en-US" dirty="0" smtClean="0">
                <a:solidFill>
                  <a:srgbClr val="0070C0"/>
                </a:solidFill>
              </a:rPr>
              <a:t>irregular</a:t>
            </a:r>
            <a:r>
              <a:rPr lang="en-US" dirty="0" smtClean="0"/>
              <a:t>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09560"/>
            <a:ext cx="6934200" cy="177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95560"/>
            <a:ext cx="6934200" cy="177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Outline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69696"/>
                </a:solidFill>
                <a:latin typeface="Calibri" pitchFamily="34" charset="0"/>
              </a:rPr>
              <a:t>Introduction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GPU programming</a:t>
            </a: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Barnes Hut algorithm</a:t>
            </a:r>
            <a:endParaRPr lang="en-US" dirty="0">
              <a:solidFill>
                <a:srgbClr val="969696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CUDA implementation</a:t>
            </a:r>
            <a:endParaRPr lang="en-US" dirty="0">
              <a:solidFill>
                <a:srgbClr val="969696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69696"/>
                </a:solidFill>
                <a:latin typeface="Calibri" pitchFamily="34" charset="0"/>
              </a:rPr>
              <a:t>Experimental results</a:t>
            </a:r>
          </a:p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An Efficient GPU Implementation of a Tree-based n-Body Algorithm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2" descr="C:\Documents and Settings\Martin Burtscher\Local Settings\Temporary Internet Files\Content.IE5\B68Q7TDB\MCj02997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76600"/>
            <a:ext cx="1615745" cy="18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main memory accesses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Share data within warp, combine memory fences &amp; traversals, re-compute data, avoid volatile accesses</a:t>
            </a:r>
          </a:p>
          <a:p>
            <a:pPr lvl="4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Minimize thread divergence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Group similar work together, force synchronicity</a:t>
            </a:r>
          </a:p>
          <a:p>
            <a:pPr lvl="4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Implement entire algorithm on and for GPU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Avoid data transfers &amp; data structure inefficiencies, wait-free pre-pass, scan entire prefix union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4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305800" cy="639762"/>
          </a:xfrm>
        </p:spPr>
        <p:txBody>
          <a:bodyPr/>
          <a:lstStyle/>
          <a:p>
            <a:r>
              <a:rPr lang="en-US" dirty="0" smtClean="0"/>
              <a:t>Optimization 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hardware features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Fast synchronization &amp; thread startup, special </a:t>
            </a:r>
            <a:r>
              <a:rPr lang="en-US" dirty="0" err="1" smtClean="0">
                <a:solidFill>
                  <a:srgbClr val="0070C0"/>
                </a:solidFill>
              </a:rPr>
              <a:t>instrs</a:t>
            </a:r>
            <a:r>
              <a:rPr lang="en-US" dirty="0" smtClean="0">
                <a:solidFill>
                  <a:srgbClr val="0070C0"/>
                </a:solidFill>
              </a:rPr>
              <a:t>., coalesced memory accesses, even lockstep execution</a:t>
            </a:r>
          </a:p>
          <a:p>
            <a:pPr lvl="4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Use light-weight locking and synchronization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Minimize locks, reuse fields, and use fence + store ops</a:t>
            </a:r>
          </a:p>
          <a:p>
            <a:pPr lvl="4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Maximize parallelism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Parallelize every step within and across SMs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1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305800" cy="6397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Irregularity does not necessarily prevent high-performance on GPUs</a:t>
            </a:r>
          </a:p>
          <a:p>
            <a:pPr lvl="1"/>
            <a:r>
              <a:rPr lang="en-US" sz="2800" dirty="0" smtClean="0"/>
              <a:t>Entire Barnes Hut algorithm implemented on GPU</a:t>
            </a:r>
          </a:p>
          <a:p>
            <a:pPr lvl="2"/>
            <a:r>
              <a:rPr lang="en-US" sz="2400" dirty="0" smtClean="0"/>
              <a:t>Builds and traverses unbalanced octree</a:t>
            </a:r>
          </a:p>
          <a:p>
            <a:pPr lvl="1"/>
            <a:r>
              <a:rPr lang="en-US" sz="2800" dirty="0" smtClean="0"/>
              <a:t>GPU is 21.1 times (float) </a:t>
            </a:r>
            <a:r>
              <a:rPr lang="en-US" sz="2800" smtClean="0"/>
              <a:t>and 9.1 </a:t>
            </a:r>
            <a:r>
              <a:rPr lang="en-US" sz="2800" dirty="0" smtClean="0"/>
              <a:t>times (double) faster than high-end 6-core Xeon</a:t>
            </a:r>
            <a:endParaRPr lang="en-US" sz="10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Code directly for GPU, do not merely adjust CPU code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smtClean="0"/>
              <a:t>Requires different data and code structures</a:t>
            </a:r>
          </a:p>
          <a:p>
            <a:pPr lvl="1"/>
            <a:r>
              <a:rPr lang="en-US" sz="2800" dirty="0" smtClean="0"/>
              <a:t>Benefits from different algorithmic modifications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Prof. </a:t>
            </a:r>
            <a:r>
              <a:rPr lang="en-US" dirty="0" err="1" smtClean="0"/>
              <a:t>Keshav</a:t>
            </a:r>
            <a:r>
              <a:rPr lang="en-US" dirty="0" smtClean="0"/>
              <a:t> </a:t>
            </a:r>
            <a:r>
              <a:rPr lang="en-US" dirty="0" err="1" smtClean="0"/>
              <a:t>Pingali</a:t>
            </a:r>
            <a:r>
              <a:rPr lang="en-US" dirty="0" smtClean="0"/>
              <a:t> (University of Texas at Austin)</a:t>
            </a:r>
          </a:p>
          <a:p>
            <a:pPr lvl="1"/>
            <a:r>
              <a:rPr lang="en-US" dirty="0" smtClean="0"/>
              <a:t>Ricardo </a:t>
            </a:r>
            <a:r>
              <a:rPr lang="en-US" dirty="0" smtClean="0"/>
              <a:t>Alves (</a:t>
            </a:r>
            <a:r>
              <a:rPr lang="en-US" dirty="0" err="1" smtClean="0"/>
              <a:t>Universidade</a:t>
            </a:r>
            <a:r>
              <a:rPr lang="en-US" dirty="0" smtClean="0"/>
              <a:t> do Minho, Portugal)</a:t>
            </a:r>
          </a:p>
          <a:p>
            <a:pPr lvl="4"/>
            <a:endParaRPr lang="en-US" i="1" dirty="0" smtClean="0"/>
          </a:p>
          <a:p>
            <a:r>
              <a:rPr lang="en-US" dirty="0" smtClean="0"/>
              <a:t>Hardware </a:t>
            </a:r>
            <a:r>
              <a:rPr lang="en-US" dirty="0" smtClean="0"/>
              <a:t>and funding</a:t>
            </a:r>
          </a:p>
          <a:p>
            <a:pPr lvl="1"/>
            <a:r>
              <a:rPr lang="en-US" dirty="0"/>
              <a:t>NVIDIA Corporation</a:t>
            </a:r>
          </a:p>
          <a:p>
            <a:pPr lvl="1"/>
            <a:r>
              <a:rPr lang="en-US" dirty="0" smtClean="0"/>
              <a:t>National Science </a:t>
            </a:r>
            <a:r>
              <a:rPr lang="en-US" dirty="0"/>
              <a:t>Foundation (1141022, 1406304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191000" cy="4479925"/>
          </a:xfrm>
        </p:spPr>
        <p:txBody>
          <a:bodyPr/>
          <a:lstStyle/>
          <a:p>
            <a:r>
              <a:rPr lang="en-US" dirty="0" smtClean="0"/>
              <a:t>Non-graphics programming</a:t>
            </a:r>
          </a:p>
          <a:p>
            <a:pPr lvl="1"/>
            <a:r>
              <a:rPr lang="en-US" dirty="0" smtClean="0"/>
              <a:t>Uses GPU as massively parallel </a:t>
            </a:r>
            <a:r>
              <a:rPr lang="en-US" dirty="0" smtClean="0">
                <a:solidFill>
                  <a:srgbClr val="0070C0"/>
                </a:solidFill>
              </a:rPr>
              <a:t>co-processor</a:t>
            </a:r>
          </a:p>
          <a:p>
            <a:pPr lvl="1"/>
            <a:r>
              <a:rPr lang="en-US" dirty="0" smtClean="0"/>
              <a:t>Thousands of threads needed for full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 smtClean="0"/>
              <a:t>C/C++ with extensions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Kernel launch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Calling functions on GPU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Memory management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GPU memory allocation, copying data to/from GPU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Declaration qualifiers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Device, shared, local, etc.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Special instructions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Barriers, fences, etc.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Keywords</a:t>
            </a:r>
          </a:p>
          <a:p>
            <a:pPr lvl="2">
              <a:spcBef>
                <a:spcPts val="200"/>
              </a:spcBef>
            </a:pPr>
            <a:r>
              <a:rPr lang="en-US" dirty="0" err="1" smtClean="0"/>
              <a:t>threadIdx</a:t>
            </a:r>
            <a:r>
              <a:rPr lang="en-US" dirty="0" smtClean="0"/>
              <a:t>, </a:t>
            </a:r>
            <a:r>
              <a:rPr lang="en-US" dirty="0" err="1" smtClean="0"/>
              <a:t>blockIdx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277940" y="4495798"/>
            <a:ext cx="2760660" cy="430887"/>
            <a:chOff x="1447800" y="4553092"/>
            <a:chExt cx="2075688" cy="323975"/>
          </a:xfrm>
        </p:grpSpPr>
        <p:grpSp>
          <p:nvGrpSpPr>
            <p:cNvPr id="10" name="Group 9"/>
            <p:cNvGrpSpPr/>
            <p:nvPr/>
          </p:nvGrpSpPr>
          <p:grpSpPr>
            <a:xfrm>
              <a:off x="1447800" y="4556760"/>
              <a:ext cx="2075688" cy="320040"/>
              <a:chOff x="1536192" y="3108960"/>
              <a:chExt cx="2075688" cy="320040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971800" y="3108960"/>
                <a:ext cx="640080" cy="32004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None/>
                </a:pPr>
                <a:r>
                  <a:rPr lang="en-US" sz="1600" b="1" dirty="0" smtClean="0">
                    <a:solidFill>
                      <a:srgbClr val="003300"/>
                    </a:solidFill>
                    <a:latin typeface="Arial" charset="0"/>
                  </a:rPr>
                  <a:t>GPU</a:t>
                </a:r>
                <a:endParaRPr lang="en-US" sz="1600" b="1" dirty="0">
                  <a:solidFill>
                    <a:srgbClr val="003300"/>
                  </a:solidFill>
                  <a:latin typeface="Arial" charset="0"/>
                </a:endParaRPr>
              </a:p>
            </p:txBody>
          </p:sp>
          <p:sp>
            <p:nvSpPr>
              <p:cNvPr id="8" name="Text Box 58"/>
              <p:cNvSpPr txBox="1">
                <a:spLocks noChangeArrowheads="1"/>
              </p:cNvSpPr>
              <p:nvPr/>
            </p:nvSpPr>
            <p:spPr bwMode="auto">
              <a:xfrm>
                <a:off x="1536192" y="3108960"/>
                <a:ext cx="640080" cy="3200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None/>
                </a:pPr>
                <a:r>
                  <a:rPr lang="en-US" sz="1600" b="1" dirty="0" smtClean="0">
                    <a:solidFill>
                      <a:srgbClr val="003300"/>
                    </a:solidFill>
                    <a:latin typeface="Arial" charset="0"/>
                  </a:rPr>
                  <a:t>CPU</a:t>
                </a:r>
                <a:endParaRPr lang="en-US" sz="1600" b="1" dirty="0">
                  <a:solidFill>
                    <a:srgbClr val="003300"/>
                  </a:solidFill>
                  <a:latin typeface="Arial" charset="0"/>
                </a:endParaRPr>
              </a:p>
            </p:txBody>
          </p:sp>
          <p:sp>
            <p:nvSpPr>
              <p:cNvPr id="9" name="Line 60"/>
              <p:cNvSpPr>
                <a:spLocks noChangeShapeType="1"/>
              </p:cNvSpPr>
              <p:nvPr/>
            </p:nvSpPr>
            <p:spPr bwMode="auto">
              <a:xfrm flipV="1">
                <a:off x="2178083" y="3276600"/>
                <a:ext cx="7937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1155" y="4553092"/>
              <a:ext cx="792253" cy="3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100" dirty="0" smtClean="0"/>
                <a:t>PCI-Express</a:t>
              </a:r>
              <a:br>
                <a:rPr lang="fr-FR" sz="1100" dirty="0" smtClean="0"/>
              </a:br>
              <a:r>
                <a:rPr lang="fr-FR" sz="1100" dirty="0" smtClean="0"/>
                <a:t>bus</a:t>
              </a:r>
              <a:endParaRPr lang="en-US" sz="11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GPU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Kernels are functions that run on the GPU</a:t>
            </a:r>
          </a:p>
          <a:p>
            <a:pPr lvl="1"/>
            <a:r>
              <a:rPr lang="en-US" dirty="0"/>
              <a:t>Callable by CPU code</a:t>
            </a:r>
          </a:p>
          <a:p>
            <a:pPr lvl="1"/>
            <a:r>
              <a:rPr lang="en-US" dirty="0"/>
              <a:t>CPU can continue processing while GPU runs kernel</a:t>
            </a:r>
          </a:p>
          <a:p>
            <a:pPr lvl="4"/>
            <a:endParaRPr lang="en-US" sz="500" dirty="0"/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KernelName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&lt;&lt;&lt;m, n&gt;&gt;&gt;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(arg1, arg2, ...);</a:t>
            </a:r>
          </a:p>
          <a:p>
            <a:pPr lvl="4"/>
            <a:endParaRPr lang="en-US" sz="1200" dirty="0"/>
          </a:p>
          <a:p>
            <a:r>
              <a:rPr lang="en-US" dirty="0"/>
              <a:t>Launch configuration (programmer selectable)</a:t>
            </a:r>
          </a:p>
          <a:p>
            <a:pPr lvl="1"/>
            <a:r>
              <a:rPr lang="en-US" dirty="0"/>
              <a:t>GPU spawns </a:t>
            </a: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with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threads</a:t>
            </a:r>
            <a:r>
              <a:rPr lang="en-US" dirty="0"/>
              <a:t> (i.e., </a:t>
            </a:r>
            <a:r>
              <a:rPr lang="en-US" dirty="0">
                <a:solidFill>
                  <a:srgbClr val="00B050"/>
                </a:solidFill>
              </a:rPr>
              <a:t>m*n</a:t>
            </a:r>
            <a:r>
              <a:rPr lang="en-US" dirty="0"/>
              <a:t> threads total) that run a copy of the same function</a:t>
            </a:r>
          </a:p>
          <a:p>
            <a:pPr lvl="1"/>
            <a:r>
              <a:rPr lang="en-US" dirty="0"/>
              <a:t>Normal function parameters: passed conventionally</a:t>
            </a:r>
          </a:p>
          <a:p>
            <a:pPr lvl="2"/>
            <a:r>
              <a:rPr lang="en-US" dirty="0"/>
              <a:t>Different address space, should never pass CPU </a:t>
            </a:r>
            <a:r>
              <a:rPr lang="en-US" dirty="0" smtClean="0"/>
              <a:t>pointers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/>
          <a:lstStyle/>
          <a:p>
            <a:pPr>
              <a:spcBef>
                <a:spcPts val="725"/>
              </a:spcBef>
            </a:pPr>
            <a:r>
              <a:rPr lang="en-US" dirty="0" smtClean="0"/>
              <a:t>GPUs consist of </a:t>
            </a:r>
            <a:r>
              <a:rPr lang="en-US" dirty="0" smtClean="0">
                <a:solidFill>
                  <a:srgbClr val="0070C0"/>
                </a:solidFill>
              </a:rPr>
              <a:t>Streaming Multiprocessors </a:t>
            </a:r>
            <a:r>
              <a:rPr lang="en-US" dirty="0" smtClean="0"/>
              <a:t>(SMs)</a:t>
            </a:r>
          </a:p>
          <a:p>
            <a:pPr lvl="1">
              <a:spcBef>
                <a:spcPts val="725"/>
              </a:spcBef>
            </a:pPr>
            <a:r>
              <a:rPr lang="en-US" dirty="0" smtClean="0"/>
              <a:t>1 to 30 SMs per chip (run blocks)</a:t>
            </a:r>
          </a:p>
          <a:p>
            <a:pPr>
              <a:spcBef>
                <a:spcPts val="725"/>
              </a:spcBef>
            </a:pPr>
            <a:r>
              <a:rPr lang="en-US" dirty="0" smtClean="0"/>
              <a:t>SMs contain </a:t>
            </a:r>
            <a:r>
              <a:rPr lang="en-US" dirty="0" smtClean="0">
                <a:solidFill>
                  <a:srgbClr val="0070C0"/>
                </a:solidFill>
              </a:rPr>
              <a:t>Processing Elements </a:t>
            </a:r>
            <a:r>
              <a:rPr lang="en-US" dirty="0" smtClean="0"/>
              <a:t>(PEs)</a:t>
            </a:r>
          </a:p>
          <a:p>
            <a:pPr lvl="1">
              <a:spcBef>
                <a:spcPts val="725"/>
              </a:spcBef>
            </a:pPr>
            <a:r>
              <a:rPr lang="en-US" dirty="0" smtClean="0"/>
              <a:t>8, 32, or 192 PEs per SM (run threads)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 Efficient GPU Implementation of a Tree-based n-Body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378"/>
          <p:cNvGrpSpPr/>
          <p:nvPr/>
        </p:nvGrpSpPr>
        <p:grpSpPr>
          <a:xfrm>
            <a:off x="1019376" y="3655632"/>
            <a:ext cx="6981624" cy="1830768"/>
            <a:chOff x="943177" y="3236765"/>
            <a:chExt cx="6981624" cy="1830768"/>
          </a:xfrm>
        </p:grpSpPr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1264116" y="4603285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90601" y="4800600"/>
              <a:ext cx="6934200" cy="2286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Global Memory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90600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022912" y="3270924"/>
              <a:ext cx="355427" cy="677243"/>
              <a:chOff x="533" y="394"/>
              <a:chExt cx="266" cy="507"/>
            </a:xfrm>
          </p:grpSpPr>
          <p:sp>
            <p:nvSpPr>
              <p:cNvPr id="361" name="Rectangle 1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62" name="Rectangle 1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63" name="Rectangle 1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4" name="Rectangle 1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5" name="Rectangle 1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6" name="Rectangle 1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7" name="Rectangle 1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8" name="Rectangle 2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9" name="Rectangle 2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1411764" y="3270924"/>
              <a:ext cx="355427" cy="677243"/>
              <a:chOff x="533" y="394"/>
              <a:chExt cx="266" cy="507"/>
            </a:xfrm>
          </p:grpSpPr>
          <p:sp>
            <p:nvSpPr>
              <p:cNvPr id="352" name="Rectangle 2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53" name="Rectangle 2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54" name="Rectangle 2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5" name="Rectangle 2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6" name="Rectangle 2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7" name="Rectangle 2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8" name="Rectangle 2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9" name="Rectangle 3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60" name="Rectangle 3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 rot="5400000">
              <a:off x="1233351" y="3767617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1854097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886409" y="3270924"/>
              <a:ext cx="355427" cy="677243"/>
              <a:chOff x="533" y="394"/>
              <a:chExt cx="266" cy="507"/>
            </a:xfrm>
          </p:grpSpPr>
          <p:sp>
            <p:nvSpPr>
              <p:cNvPr id="343" name="Rectangle 6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44" name="Rectangle 6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45" name="Rectangle 6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6" name="Rectangle 6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7" name="Rectangle 6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8" name="Rectangle 7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9" name="Rectangle 7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0" name="Rectangle 7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51" name="Rectangle 7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2275261" y="3270924"/>
              <a:ext cx="355427" cy="677243"/>
              <a:chOff x="533" y="394"/>
              <a:chExt cx="266" cy="507"/>
            </a:xfrm>
          </p:grpSpPr>
          <p:sp>
            <p:nvSpPr>
              <p:cNvPr id="334" name="Rectangle 7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35" name="Rectangle 7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6" name="Rectangle 7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7" name="Rectangle 7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8" name="Rectangle 7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9" name="Rectangle 8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0" name="Rectangle 8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1" name="Rectangle 8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42" name="Rectangle 8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48" name="Rectangle 86"/>
            <p:cNvSpPr>
              <a:spLocks noChangeArrowheads="1"/>
            </p:cNvSpPr>
            <p:nvPr/>
          </p:nvSpPr>
          <p:spPr bwMode="auto">
            <a:xfrm>
              <a:off x="2735421" y="3239735"/>
              <a:ext cx="808902" cy="114003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2767733" y="3272409"/>
              <a:ext cx="355427" cy="677243"/>
              <a:chOff x="533" y="394"/>
              <a:chExt cx="266" cy="507"/>
            </a:xfrm>
          </p:grpSpPr>
          <p:sp>
            <p:nvSpPr>
              <p:cNvPr id="325" name="Rectangle 8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26" name="Rectangle 8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27" name="Rectangle 9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8" name="Rectangle 9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9" name="Rectangle 9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0" name="Rectangle 9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1" name="Rectangle 9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2" name="Rectangle 9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33" name="Rectangle 9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>
              <a:off x="3156585" y="3272409"/>
              <a:ext cx="355427" cy="677243"/>
              <a:chOff x="533" y="394"/>
              <a:chExt cx="266" cy="507"/>
            </a:xfrm>
          </p:grpSpPr>
          <p:sp>
            <p:nvSpPr>
              <p:cNvPr id="316" name="Rectangle 9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17" name="Rectangle 9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18" name="Rectangle 10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9" name="Rectangle 10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0" name="Rectangle 10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1" name="Rectangle 10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2" name="Rectangle 10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3" name="Rectangle 10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24" name="Rectangle 10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1" name="Rectangle 107"/>
            <p:cNvSpPr>
              <a:spLocks noChangeArrowheads="1"/>
            </p:cNvSpPr>
            <p:nvPr/>
          </p:nvSpPr>
          <p:spPr bwMode="auto">
            <a:xfrm>
              <a:off x="3598918" y="3239735"/>
              <a:ext cx="808902" cy="114003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7" name="Group 108"/>
            <p:cNvGrpSpPr>
              <a:grpSpLocks/>
            </p:cNvGrpSpPr>
            <p:nvPr/>
          </p:nvGrpSpPr>
          <p:grpSpPr bwMode="auto">
            <a:xfrm>
              <a:off x="3631230" y="3272409"/>
              <a:ext cx="355427" cy="677243"/>
              <a:chOff x="533" y="394"/>
              <a:chExt cx="266" cy="507"/>
            </a:xfrm>
          </p:grpSpPr>
          <p:sp>
            <p:nvSpPr>
              <p:cNvPr id="307" name="Rectangle 10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08" name="Rectangle 11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9" name="Rectangle 11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0" name="Rectangle 11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1" name="Rectangle 11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2" name="Rectangle 11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3" name="Rectangle 11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4" name="Rectangle 11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15" name="Rectangle 11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18" name="Group 118"/>
            <p:cNvGrpSpPr>
              <a:grpSpLocks/>
            </p:cNvGrpSpPr>
            <p:nvPr/>
          </p:nvGrpSpPr>
          <p:grpSpPr bwMode="auto">
            <a:xfrm>
              <a:off x="4020082" y="3272409"/>
              <a:ext cx="355427" cy="677243"/>
              <a:chOff x="533" y="394"/>
              <a:chExt cx="266" cy="507"/>
            </a:xfrm>
          </p:grpSpPr>
          <p:sp>
            <p:nvSpPr>
              <p:cNvPr id="298" name="Rectangle 119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9" name="Rectangle 120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0" name="Rectangle 121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1" name="Rectangle 122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2" name="Rectangle 123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3" name="Rectangle 124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4" name="Rectangle 125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5" name="Rectangle 126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306" name="Rectangle 127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6" name="Rectangle 130"/>
            <p:cNvSpPr>
              <a:spLocks noChangeArrowheads="1"/>
            </p:cNvSpPr>
            <p:nvPr/>
          </p:nvSpPr>
          <p:spPr bwMode="auto">
            <a:xfrm>
              <a:off x="4490270" y="3236765"/>
              <a:ext cx="808902" cy="1143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9" name="Group 131"/>
            <p:cNvGrpSpPr>
              <a:grpSpLocks/>
            </p:cNvGrpSpPr>
            <p:nvPr/>
          </p:nvGrpSpPr>
          <p:grpSpPr bwMode="auto">
            <a:xfrm>
              <a:off x="4522582" y="3269439"/>
              <a:ext cx="355427" cy="677243"/>
              <a:chOff x="533" y="394"/>
              <a:chExt cx="266" cy="507"/>
            </a:xfrm>
          </p:grpSpPr>
          <p:sp>
            <p:nvSpPr>
              <p:cNvPr id="289" name="Rectangle 13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0" name="Rectangle 13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1" name="Rectangle 13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2" name="Rectangle 13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3" name="Rectangle 13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4" name="Rectangle 13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5" name="Rectangle 13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6" name="Rectangle 13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97" name="Rectangle 14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0" name="Group 141"/>
            <p:cNvGrpSpPr>
              <a:grpSpLocks/>
            </p:cNvGrpSpPr>
            <p:nvPr/>
          </p:nvGrpSpPr>
          <p:grpSpPr bwMode="auto">
            <a:xfrm>
              <a:off x="4911434" y="3269439"/>
              <a:ext cx="355427" cy="677243"/>
              <a:chOff x="533" y="394"/>
              <a:chExt cx="266" cy="507"/>
            </a:xfrm>
          </p:grpSpPr>
          <p:sp>
            <p:nvSpPr>
              <p:cNvPr id="280" name="Rectangle 14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81" name="Rectangle 14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82" name="Rectangle 14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4" name="Rectangle 14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5" name="Rectangle 14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6" name="Rectangle 14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7" name="Rectangle 14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88" name="Rectangle 15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59" name="Rectangle 151"/>
            <p:cNvSpPr>
              <a:spLocks noChangeArrowheads="1"/>
            </p:cNvSpPr>
            <p:nvPr/>
          </p:nvSpPr>
          <p:spPr bwMode="auto">
            <a:xfrm>
              <a:off x="5353767" y="3236765"/>
              <a:ext cx="808902" cy="1143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1" name="Group 152"/>
            <p:cNvGrpSpPr>
              <a:grpSpLocks/>
            </p:cNvGrpSpPr>
            <p:nvPr/>
          </p:nvGrpSpPr>
          <p:grpSpPr bwMode="auto">
            <a:xfrm>
              <a:off x="5386079" y="3269439"/>
              <a:ext cx="355427" cy="677243"/>
              <a:chOff x="533" y="394"/>
              <a:chExt cx="266" cy="507"/>
            </a:xfrm>
          </p:grpSpPr>
          <p:sp>
            <p:nvSpPr>
              <p:cNvPr id="271" name="Rectangle 15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72" name="Rectangle 15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3" name="Rectangle 15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4" name="Rectangle 15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5" name="Rectangle 15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6" name="Rectangle 15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7" name="Rectangle 15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8" name="Rectangle 16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9" name="Rectangle 16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2" name="Group 162"/>
            <p:cNvGrpSpPr>
              <a:grpSpLocks/>
            </p:cNvGrpSpPr>
            <p:nvPr/>
          </p:nvGrpSpPr>
          <p:grpSpPr bwMode="auto">
            <a:xfrm>
              <a:off x="5774931" y="3269439"/>
              <a:ext cx="355427" cy="677243"/>
              <a:chOff x="533" y="394"/>
              <a:chExt cx="266" cy="507"/>
            </a:xfrm>
          </p:grpSpPr>
          <p:sp>
            <p:nvSpPr>
              <p:cNvPr id="262" name="Rectangle 163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63" name="Rectangle 164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64" name="Rectangle 165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5" name="Rectangle 166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6" name="Rectangle 167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7" name="Rectangle 168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8" name="Rectangle 169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9" name="Rectangle 170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70" name="Rectangle 171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64" name="Rectangle 174"/>
            <p:cNvSpPr>
              <a:spLocks noChangeArrowheads="1"/>
            </p:cNvSpPr>
            <p:nvPr/>
          </p:nvSpPr>
          <p:spPr bwMode="auto">
            <a:xfrm>
              <a:off x="6235091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3" name="Group 175"/>
            <p:cNvGrpSpPr>
              <a:grpSpLocks/>
            </p:cNvGrpSpPr>
            <p:nvPr/>
          </p:nvGrpSpPr>
          <p:grpSpPr bwMode="auto">
            <a:xfrm>
              <a:off x="6267403" y="3270924"/>
              <a:ext cx="355427" cy="677243"/>
              <a:chOff x="533" y="394"/>
              <a:chExt cx="266" cy="507"/>
            </a:xfrm>
          </p:grpSpPr>
          <p:sp>
            <p:nvSpPr>
              <p:cNvPr id="253" name="Rectangle 17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54" name="Rectangle 17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55" name="Rectangle 17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6" name="Rectangle 17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7" name="Rectangle 18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8" name="Rectangle 18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9" name="Rectangle 18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0" name="Rectangle 18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61" name="Rectangle 18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4" name="Group 185"/>
            <p:cNvGrpSpPr>
              <a:grpSpLocks/>
            </p:cNvGrpSpPr>
            <p:nvPr/>
          </p:nvGrpSpPr>
          <p:grpSpPr bwMode="auto">
            <a:xfrm>
              <a:off x="6656255" y="3270924"/>
              <a:ext cx="355427" cy="677243"/>
              <a:chOff x="533" y="394"/>
              <a:chExt cx="266" cy="507"/>
            </a:xfrm>
          </p:grpSpPr>
          <p:sp>
            <p:nvSpPr>
              <p:cNvPr id="244" name="Rectangle 18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45" name="Rectangle 18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46" name="Rectangle 18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7" name="Rectangle 18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8" name="Rectangle 19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9" name="Rectangle 19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0" name="Rectangle 19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1" name="Rectangle 19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52" name="Rectangle 19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67" name="Rectangle 195"/>
            <p:cNvSpPr>
              <a:spLocks noChangeArrowheads="1"/>
            </p:cNvSpPr>
            <p:nvPr/>
          </p:nvSpPr>
          <p:spPr bwMode="auto">
            <a:xfrm>
              <a:off x="7098588" y="3238250"/>
              <a:ext cx="808902" cy="11415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25" name="Group 196"/>
            <p:cNvGrpSpPr>
              <a:grpSpLocks/>
            </p:cNvGrpSpPr>
            <p:nvPr/>
          </p:nvGrpSpPr>
          <p:grpSpPr bwMode="auto">
            <a:xfrm>
              <a:off x="7130900" y="3270924"/>
              <a:ext cx="355427" cy="677243"/>
              <a:chOff x="533" y="394"/>
              <a:chExt cx="266" cy="507"/>
            </a:xfrm>
          </p:grpSpPr>
          <p:sp>
            <p:nvSpPr>
              <p:cNvPr id="235" name="Rectangle 19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36" name="Rectangle 19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37" name="Rectangle 19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8" name="Rectangle 20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9" name="Rectangle 20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0" name="Rectangle 20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1" name="Rectangle 20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2" name="Rectangle 20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43" name="Rectangle 20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>
              <a:off x="7519752" y="3270924"/>
              <a:ext cx="355427" cy="677243"/>
              <a:chOff x="533" y="394"/>
              <a:chExt cx="266" cy="507"/>
            </a:xfrm>
          </p:grpSpPr>
          <p:sp>
            <p:nvSpPr>
              <p:cNvPr id="226" name="Rectangle 20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27" name="Rectangle 20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28" name="Rectangle 20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29" name="Rectangle 21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0" name="Rectangle 21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1" name="Rectangle 21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2" name="Rectangle 21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3" name="Rectangle 21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  <p:sp>
            <p:nvSpPr>
              <p:cNvPr id="234" name="Rectangle 21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None/>
                </a:pPr>
                <a:endParaRPr lang="en-US" sz="700" b="1">
                  <a:latin typeface="Arial" charset="0"/>
                </a:endParaRPr>
              </a:p>
            </p:txBody>
          </p:sp>
        </p:grpSp>
        <p:sp>
          <p:nvSpPr>
            <p:cNvPr id="70" name="Rectangle 216"/>
            <p:cNvSpPr>
              <a:spLocks noChangeArrowheads="1"/>
            </p:cNvSpPr>
            <p:nvPr/>
          </p:nvSpPr>
          <p:spPr bwMode="auto">
            <a:xfrm rot="5400000">
              <a:off x="2096849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1" name="Rectangle 217"/>
            <p:cNvSpPr>
              <a:spLocks noChangeArrowheads="1"/>
            </p:cNvSpPr>
            <p:nvPr/>
          </p:nvSpPr>
          <p:spPr bwMode="auto">
            <a:xfrm rot="5400000">
              <a:off x="2978173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2" name="Rectangle 218"/>
            <p:cNvSpPr>
              <a:spLocks noChangeArrowheads="1"/>
            </p:cNvSpPr>
            <p:nvPr/>
          </p:nvSpPr>
          <p:spPr bwMode="auto">
            <a:xfrm rot="5400000">
              <a:off x="3841670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3" name="Rectangle 219"/>
            <p:cNvSpPr>
              <a:spLocks noChangeArrowheads="1"/>
            </p:cNvSpPr>
            <p:nvPr/>
          </p:nvSpPr>
          <p:spPr bwMode="auto">
            <a:xfrm rot="5400000">
              <a:off x="4733021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4" name="Rectangle 220"/>
            <p:cNvSpPr>
              <a:spLocks noChangeArrowheads="1"/>
            </p:cNvSpPr>
            <p:nvPr/>
          </p:nvSpPr>
          <p:spPr bwMode="auto">
            <a:xfrm rot="5400000">
              <a:off x="5596519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5" name="Rectangle 221"/>
            <p:cNvSpPr>
              <a:spLocks noChangeArrowheads="1"/>
            </p:cNvSpPr>
            <p:nvPr/>
          </p:nvSpPr>
          <p:spPr bwMode="auto">
            <a:xfrm rot="5400000">
              <a:off x="6477843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76" name="Rectangle 222"/>
            <p:cNvSpPr>
              <a:spLocks noChangeArrowheads="1"/>
            </p:cNvSpPr>
            <p:nvPr/>
          </p:nvSpPr>
          <p:spPr bwMode="auto">
            <a:xfrm rot="5400000">
              <a:off x="7341340" y="3769102"/>
              <a:ext cx="322285" cy="74427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96" name="Rectangle 359"/>
            <p:cNvSpPr>
              <a:spLocks noChangeArrowheads="1"/>
            </p:cNvSpPr>
            <p:nvPr/>
          </p:nvSpPr>
          <p:spPr bwMode="auto">
            <a:xfrm>
              <a:off x="4560464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7" name="Rectangle 360"/>
            <p:cNvSpPr>
              <a:spLocks noChangeArrowheads="1"/>
            </p:cNvSpPr>
            <p:nvPr/>
          </p:nvSpPr>
          <p:spPr bwMode="auto">
            <a:xfrm>
              <a:off x="1051880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8" name="Rectangle 361"/>
            <p:cNvSpPr>
              <a:spLocks noChangeArrowheads="1"/>
            </p:cNvSpPr>
            <p:nvPr/>
          </p:nvSpPr>
          <p:spPr bwMode="auto">
            <a:xfrm>
              <a:off x="1915377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9" name="Rectangle 362"/>
            <p:cNvSpPr>
              <a:spLocks noChangeArrowheads="1"/>
            </p:cNvSpPr>
            <p:nvPr/>
          </p:nvSpPr>
          <p:spPr bwMode="auto">
            <a:xfrm>
              <a:off x="2807843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0" name="Rectangle 363"/>
            <p:cNvSpPr>
              <a:spLocks noChangeArrowheads="1"/>
            </p:cNvSpPr>
            <p:nvPr/>
          </p:nvSpPr>
          <p:spPr bwMode="auto">
            <a:xfrm>
              <a:off x="3670226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" name="Rectangle 364"/>
            <p:cNvSpPr>
              <a:spLocks noChangeArrowheads="1"/>
            </p:cNvSpPr>
            <p:nvPr/>
          </p:nvSpPr>
          <p:spPr bwMode="auto">
            <a:xfrm>
              <a:off x="5437331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" name="Rectangle 365"/>
            <p:cNvSpPr>
              <a:spLocks noChangeArrowheads="1"/>
            </p:cNvSpPr>
            <p:nvPr/>
          </p:nvSpPr>
          <p:spPr bwMode="auto">
            <a:xfrm>
              <a:off x="6300828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" name="Rectangle 366"/>
            <p:cNvSpPr>
              <a:spLocks noChangeArrowheads="1"/>
            </p:cNvSpPr>
            <p:nvPr/>
          </p:nvSpPr>
          <p:spPr bwMode="auto">
            <a:xfrm>
              <a:off x="7192180" y="3961534"/>
              <a:ext cx="675199" cy="399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Shared</a:t>
              </a:r>
              <a:r>
                <a:rPr lang="en-US" sz="10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US" sz="10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charset="0"/>
                </a:rPr>
                <a:t>Memory</a:t>
              </a:r>
              <a:endParaRPr lang="en-US" sz="1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943177" y="4852089"/>
              <a:ext cx="23916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800" dirty="0" smtClean="0">
                  <a:solidFill>
                    <a:schemeClr val="bg1">
                      <a:lumMod val="50000"/>
                    </a:schemeClr>
                  </a:solidFill>
                </a:rPr>
                <a:t>Adapted from NVIDIA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70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21023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1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2940517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2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38549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3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46931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6075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6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64457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7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7360115" y="4603284"/>
              <a:ext cx="367368" cy="1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202" name="Straight Arrow Connector 201"/>
          <p:cNvCxnSpPr>
            <a:endCxn id="67" idx="0"/>
          </p:cNvCxnSpPr>
          <p:nvPr/>
        </p:nvCxnSpPr>
        <p:spPr bwMode="auto">
          <a:xfrm flipH="1">
            <a:off x="7579238" y="1828800"/>
            <a:ext cx="421762" cy="182831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>
            <a:endCxn id="64" idx="0"/>
          </p:cNvCxnSpPr>
          <p:nvPr/>
        </p:nvCxnSpPr>
        <p:spPr bwMode="auto">
          <a:xfrm flipH="1">
            <a:off x="6715741" y="1828800"/>
            <a:ext cx="1285259" cy="182831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" name="Straight Arrow Connector 205"/>
          <p:cNvCxnSpPr>
            <a:endCxn id="254" idx="0"/>
          </p:cNvCxnSpPr>
          <p:nvPr/>
        </p:nvCxnSpPr>
        <p:spPr bwMode="auto">
          <a:xfrm flipH="1">
            <a:off x="6441144" y="2819400"/>
            <a:ext cx="35856" cy="902450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" name="Straight Arrow Connector 207"/>
          <p:cNvCxnSpPr>
            <a:endCxn id="255" idx="0"/>
          </p:cNvCxnSpPr>
          <p:nvPr/>
        </p:nvCxnSpPr>
        <p:spPr bwMode="auto">
          <a:xfrm>
            <a:off x="6477000" y="2819400"/>
            <a:ext cx="125156" cy="902450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25502</TotalTime>
  <Words>3691</Words>
  <Application>Microsoft Office PowerPoint</Application>
  <PresentationFormat>On-screen Show (4:3)</PresentationFormat>
  <Paragraphs>844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Courier New</vt:lpstr>
      <vt:lpstr>PMingLiU</vt:lpstr>
      <vt:lpstr>Symbol</vt:lpstr>
      <vt:lpstr>Tahoma</vt:lpstr>
      <vt:lpstr>Times New Roman</vt:lpstr>
      <vt:lpstr>Wingdings</vt:lpstr>
      <vt:lpstr>Blends</vt:lpstr>
      <vt:lpstr>An Efficient GPU Implementation of a Tree-based n-Body Algorithm</vt:lpstr>
      <vt:lpstr>High-end CPU-GPU Comparison</vt:lpstr>
      <vt:lpstr>GPU Advantages</vt:lpstr>
      <vt:lpstr>GPU Disadvantages</vt:lpstr>
      <vt:lpstr>GPU Disadvantages</vt:lpstr>
      <vt:lpstr>Outline</vt:lpstr>
      <vt:lpstr>CUDA Programming Model</vt:lpstr>
      <vt:lpstr>Calling GPU Kernels</vt:lpstr>
      <vt:lpstr>GPU Architecture</vt:lpstr>
      <vt:lpstr>Block Scalability</vt:lpstr>
      <vt:lpstr>GPU Memories</vt:lpstr>
      <vt:lpstr>SM Internals (Fermi and Kepler)</vt:lpstr>
      <vt:lpstr>Block and Thread Allocation Limits</vt:lpstr>
      <vt:lpstr>Warp-based Execution</vt:lpstr>
      <vt:lpstr>Thread Divergence</vt:lpstr>
      <vt:lpstr>Parallel Memory Accesses</vt:lpstr>
      <vt:lpstr>Coalesced Main Memory Accesses</vt:lpstr>
      <vt:lpstr>Regular Programs</vt:lpstr>
      <vt:lpstr>Irregular Programs</vt:lpstr>
      <vt:lpstr>Irregular Programs (cont.)</vt:lpstr>
      <vt:lpstr>GPU Implementation Challenges</vt:lpstr>
      <vt:lpstr>Example: N-body Simulation</vt:lpstr>
      <vt:lpstr>Outline</vt:lpstr>
      <vt:lpstr>N-body Simulation</vt:lpstr>
      <vt:lpstr>Barnes Hut Idea</vt:lpstr>
      <vt:lpstr>Barnes Hut Algorithm</vt:lpstr>
      <vt:lpstr>Build Tree (Level 1)</vt:lpstr>
      <vt:lpstr>Build Tree (Level 2)</vt:lpstr>
      <vt:lpstr>Build Tree (Level 3)</vt:lpstr>
      <vt:lpstr>Build Tree (Level 4)</vt:lpstr>
      <vt:lpstr>Build Tree (Level 5)</vt:lpstr>
      <vt:lpstr>Compute Cells’ Center of Mass</vt:lpstr>
      <vt:lpstr>Compute Forces</vt:lpstr>
      <vt:lpstr>Compute Force (short distance)</vt:lpstr>
      <vt:lpstr>Compute Force (down one level)</vt:lpstr>
      <vt:lpstr>Compute Force (long distance)</vt:lpstr>
      <vt:lpstr>Compute Force (skip subtree)</vt:lpstr>
      <vt:lpstr>Pseudocode</vt:lpstr>
      <vt:lpstr>Complexity and Parallelism</vt:lpstr>
      <vt:lpstr>Outline</vt:lpstr>
      <vt:lpstr>Efficient GPU Code</vt:lpstr>
      <vt:lpstr>Main BH Implementation Challenges</vt:lpstr>
      <vt:lpstr>Six GPU Kernels</vt:lpstr>
      <vt:lpstr>Global Optimizations</vt:lpstr>
      <vt:lpstr>Global Optimizations (cont.)</vt:lpstr>
      <vt:lpstr>Kernel 1: Bounding Box (Regular)</vt:lpstr>
      <vt:lpstr>Kernel 2: Build Octree (Irregular)</vt:lpstr>
      <vt:lpstr>Kernel 2: Build Octree (cont.)</vt:lpstr>
      <vt:lpstr>Kernel 3: Summarize Subtrees (Irreg.) </vt:lpstr>
      <vt:lpstr>Kernel 4: Sort Bodies (Irregular)</vt:lpstr>
      <vt:lpstr>Kernel 5: Force Calculation (Irregular)</vt:lpstr>
      <vt:lpstr>Architectural Support</vt:lpstr>
      <vt:lpstr>Kernel 6: Advance Bodies (Regular)</vt:lpstr>
      <vt:lpstr>Outline</vt:lpstr>
      <vt:lpstr>Evaluation Methodology</vt:lpstr>
      <vt:lpstr>Nodes Touched per Activity (5M Input)</vt:lpstr>
      <vt:lpstr>Available Amorphous Data Parallelism</vt:lpstr>
      <vt:lpstr>Runtime Comparison</vt:lpstr>
      <vt:lpstr>Kernel Performance for 5M Input</vt:lpstr>
      <vt:lpstr>Optimization Benefit</vt:lpstr>
      <vt:lpstr>Outline</vt:lpstr>
      <vt:lpstr>Optimization Summary</vt:lpstr>
      <vt:lpstr>Optimization Summary (cont.)</vt:lpstr>
      <vt:lpstr>Conclusions</vt:lpstr>
      <vt:lpstr>Acknowledgments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 Optimization Tutorial</dc:title>
  <dc:creator>Martin Burtscher</dc:creator>
  <cp:lastModifiedBy>mburtscher@austin.rr.com</cp:lastModifiedBy>
  <cp:revision>1776</cp:revision>
  <cp:lastPrinted>1601-01-01T00:00:00Z</cp:lastPrinted>
  <dcterms:created xsi:type="dcterms:W3CDTF">2004-05-06T20:27:51Z</dcterms:created>
  <dcterms:modified xsi:type="dcterms:W3CDTF">2016-10-09T15:16:57Z</dcterms:modified>
</cp:coreProperties>
</file>