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1" r:id="rId2"/>
  </p:sldMasterIdLst>
  <p:notesMasterIdLst>
    <p:notesMasterId r:id="rId26"/>
  </p:notesMasterIdLst>
  <p:handoutMasterIdLst>
    <p:handoutMasterId r:id="rId27"/>
  </p:handoutMasterIdLst>
  <p:sldIdLst>
    <p:sldId id="351" r:id="rId3"/>
    <p:sldId id="256" r:id="rId4"/>
    <p:sldId id="292" r:id="rId5"/>
    <p:sldId id="319" r:id="rId6"/>
    <p:sldId id="286" r:id="rId7"/>
    <p:sldId id="338" r:id="rId8"/>
    <p:sldId id="287" r:id="rId9"/>
    <p:sldId id="328" r:id="rId10"/>
    <p:sldId id="347" r:id="rId11"/>
    <p:sldId id="348" r:id="rId12"/>
    <p:sldId id="349" r:id="rId13"/>
    <p:sldId id="329" r:id="rId14"/>
    <p:sldId id="295" r:id="rId15"/>
    <p:sldId id="331" r:id="rId16"/>
    <p:sldId id="334" r:id="rId17"/>
    <p:sldId id="344" r:id="rId18"/>
    <p:sldId id="343" r:id="rId19"/>
    <p:sldId id="350" r:id="rId20"/>
    <p:sldId id="339" r:id="rId21"/>
    <p:sldId id="335" r:id="rId22"/>
    <p:sldId id="345" r:id="rId23"/>
    <p:sldId id="326" r:id="rId24"/>
    <p:sldId id="352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539581"/>
    <a:srgbClr val="DDDDDD"/>
    <a:srgbClr val="C0C0C0"/>
    <a:srgbClr val="B2B2B2"/>
    <a:srgbClr val="808080"/>
    <a:srgbClr val="777777"/>
    <a:srgbClr val="33339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8258" autoAdjust="0"/>
  </p:normalViewPr>
  <p:slideViewPr>
    <p:cSldViewPr>
      <p:cViewPr varScale="1">
        <p:scale>
          <a:sx n="82" d="100"/>
          <a:sy n="82" d="100"/>
        </p:scale>
        <p:origin x="144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oosh\Desktop\dcc-99\al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41961018342324E-2"/>
          <c:y val="7.2565909598055062E-2"/>
          <c:w val="0.8771213588406841"/>
          <c:h val="0.78554825346005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titanv!$P$8</c:f>
              <c:strCache>
                <c:ptCount val="1"/>
                <c:pt idx="0">
                  <c:v>box1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'rtx 3090'!$Q$13:$X$13</c:f>
                <c:numCache>
                  <c:formatCode>General</c:formatCode>
                  <c:ptCount val="8"/>
                  <c:pt idx="0">
                    <c:v>0.12389449395096641</c:v>
                  </c:pt>
                  <c:pt idx="1">
                    <c:v>3.3159975433463051E-2</c:v>
                  </c:pt>
                  <c:pt idx="2">
                    <c:v>6.3679873961482003E-2</c:v>
                  </c:pt>
                  <c:pt idx="3">
                    <c:v>2.6437620409583751E-2</c:v>
                  </c:pt>
                  <c:pt idx="4">
                    <c:v>0.1599206349206348</c:v>
                  </c:pt>
                  <c:pt idx="5">
                    <c:v>0.10435742548108029</c:v>
                  </c:pt>
                  <c:pt idx="6">
                    <c:v>3.1722213674390765E-2</c:v>
                  </c:pt>
                  <c:pt idx="7">
                    <c:v>4.9602393817406609E-2</c:v>
                  </c:pt>
                </c:numCache>
              </c:numRef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titanv!$Q$1:$X$1</c:f>
              <c:strCache>
                <c:ptCount val="8"/>
                <c:pt idx="0">
                  <c:v>ecl-MIS</c:v>
                </c:pt>
                <c:pt idx="1">
                  <c:v>ecl-CC</c:v>
                </c:pt>
                <c:pt idx="2">
                  <c:v>ecl-GC</c:v>
                </c:pt>
                <c:pt idx="3">
                  <c:v>rd-BFS</c:v>
                </c:pt>
                <c:pt idx="4">
                  <c:v>gr-SSSP</c:v>
                </c:pt>
                <c:pt idx="5">
                  <c:v>gr-MST</c:v>
                </c:pt>
                <c:pt idx="6">
                  <c:v>gr-CC-thread</c:v>
                </c:pt>
                <c:pt idx="7">
                  <c:v>gr-CC-warp</c:v>
                </c:pt>
              </c:strCache>
            </c:strRef>
          </c:cat>
          <c:val>
            <c:numRef>
              <c:f>'rtx 3090'!$Q$8:$X$8</c:f>
              <c:numCache>
                <c:formatCode>0.00</c:formatCode>
                <c:ptCount val="8"/>
                <c:pt idx="0">
                  <c:v>0.96419816744911246</c:v>
                </c:pt>
                <c:pt idx="1">
                  <c:v>1.0331599754334631</c:v>
                </c:pt>
                <c:pt idx="2">
                  <c:v>1.0218653056037099</c:v>
                </c:pt>
                <c:pt idx="3">
                  <c:v>1.035975922453249</c:v>
                </c:pt>
                <c:pt idx="4">
                  <c:v>0.92658730158730152</c:v>
                </c:pt>
                <c:pt idx="5">
                  <c:v>0.94116569892210133</c:v>
                </c:pt>
                <c:pt idx="6">
                  <c:v>0.99479425717235181</c:v>
                </c:pt>
                <c:pt idx="7">
                  <c:v>0.93025595763459834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C-4359-85AE-120A95D7E71E}"/>
            </c:ext>
          </c:extLst>
        </c:ser>
        <c:ser>
          <c:idx val="1"/>
          <c:order val="1"/>
          <c:tx>
            <c:strRef>
              <c:f>titanv!$P$9</c:f>
              <c:strCache>
                <c:ptCount val="1"/>
                <c:pt idx="0">
                  <c:v>box2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titanv!$Q$1:$X$1</c:f>
              <c:strCache>
                <c:ptCount val="8"/>
                <c:pt idx="0">
                  <c:v>ecl-MIS</c:v>
                </c:pt>
                <c:pt idx="1">
                  <c:v>ecl-CC</c:v>
                </c:pt>
                <c:pt idx="2">
                  <c:v>ecl-GC</c:v>
                </c:pt>
                <c:pt idx="3">
                  <c:v>rd-BFS</c:v>
                </c:pt>
                <c:pt idx="4">
                  <c:v>gr-SSSP</c:v>
                </c:pt>
                <c:pt idx="5">
                  <c:v>gr-MST</c:v>
                </c:pt>
                <c:pt idx="6">
                  <c:v>gr-CC-thread</c:v>
                </c:pt>
                <c:pt idx="7">
                  <c:v>gr-CC-warp</c:v>
                </c:pt>
              </c:strCache>
            </c:strRef>
          </c:cat>
          <c:val>
            <c:numRef>
              <c:f>'rtx 3090'!$Q$9:$X$9</c:f>
              <c:numCache>
                <c:formatCode>0.00</c:formatCode>
                <c:ptCount val="8"/>
                <c:pt idx="0">
                  <c:v>5.0633326025787184E-2</c:v>
                </c:pt>
                <c:pt idx="1">
                  <c:v>3.0916194015964349E-2</c:v>
                </c:pt>
                <c:pt idx="2">
                  <c:v>1.1003659961473788E-2</c:v>
                </c:pt>
                <c:pt idx="3">
                  <c:v>6.4086942144518932E-2</c:v>
                </c:pt>
                <c:pt idx="4">
                  <c:v>7.3412698412698485E-2</c:v>
                </c:pt>
                <c:pt idx="5">
                  <c:v>6.142497465302843E-2</c:v>
                </c:pt>
                <c:pt idx="6">
                  <c:v>3.2274180008444953E-2</c:v>
                </c:pt>
                <c:pt idx="7">
                  <c:v>6.9627925319419415E-2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C-4359-85AE-120A95D7E71E}"/>
            </c:ext>
          </c:extLst>
        </c:ser>
        <c:ser>
          <c:idx val="2"/>
          <c:order val="2"/>
          <c:tx>
            <c:strRef>
              <c:f>titanv!$P$10</c:f>
              <c:strCache>
                <c:ptCount val="1"/>
                <c:pt idx="0">
                  <c:v>box3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'rtx 3090'!$Q$12:$X$12</c:f>
                <c:numCache>
                  <c:formatCode>General</c:formatCode>
                  <c:ptCount val="8"/>
                  <c:pt idx="0">
                    <c:v>0.14226309401900461</c:v>
                  </c:pt>
                  <c:pt idx="1">
                    <c:v>5.3371852417385401E-2</c:v>
                  </c:pt>
                  <c:pt idx="2">
                    <c:v>7.721091881373221E-2</c:v>
                  </c:pt>
                  <c:pt idx="3">
                    <c:v>1.816043201228501E-2</c:v>
                  </c:pt>
                  <c:pt idx="4">
                    <c:v>0</c:v>
                  </c:pt>
                  <c:pt idx="5">
                    <c:v>4.8144870226220826E-2</c:v>
                  </c:pt>
                  <c:pt idx="6">
                    <c:v>0.20052775470329243</c:v>
                  </c:pt>
                  <c:pt idx="7">
                    <c:v>6.1672204436610478E-2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titanv!$Q$1:$X$1</c:f>
              <c:strCache>
                <c:ptCount val="8"/>
                <c:pt idx="0">
                  <c:v>ecl-MIS</c:v>
                </c:pt>
                <c:pt idx="1">
                  <c:v>ecl-CC</c:v>
                </c:pt>
                <c:pt idx="2">
                  <c:v>ecl-GC</c:v>
                </c:pt>
                <c:pt idx="3">
                  <c:v>rd-BFS</c:v>
                </c:pt>
                <c:pt idx="4">
                  <c:v>gr-SSSP</c:v>
                </c:pt>
                <c:pt idx="5">
                  <c:v>gr-MST</c:v>
                </c:pt>
                <c:pt idx="6">
                  <c:v>gr-CC-thread</c:v>
                </c:pt>
                <c:pt idx="7">
                  <c:v>gr-CC-warp</c:v>
                </c:pt>
              </c:strCache>
            </c:strRef>
          </c:cat>
          <c:val>
            <c:numRef>
              <c:f>'rtx 3090'!$Q$10:$X$10</c:f>
              <c:numCache>
                <c:formatCode>0.00</c:formatCode>
                <c:ptCount val="8"/>
                <c:pt idx="0">
                  <c:v>5.9414989652008865E-2</c:v>
                </c:pt>
                <c:pt idx="1">
                  <c:v>2.8945591189543762E-2</c:v>
                </c:pt>
                <c:pt idx="2">
                  <c:v>5.0557076633872322E-2</c:v>
                </c:pt>
                <c:pt idx="3">
                  <c:v>0.10237188525107133</c:v>
                </c:pt>
                <c:pt idx="4">
                  <c:v>0</c:v>
                </c:pt>
                <c:pt idx="5">
                  <c:v>3.1122221075282175E-2</c:v>
                </c:pt>
                <c:pt idx="6">
                  <c:v>9.2439269108818944E-2</c:v>
                </c:pt>
                <c:pt idx="7">
                  <c:v>2.3886950584055322E-2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C-4359-85AE-120A95D7E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0401023"/>
        <c:axId val="1350403935"/>
      </c:barChart>
      <c:scatterChart>
        <c:scatterStyle val="lineMarker"/>
        <c:varyColors val="0"/>
        <c:ser>
          <c:idx val="3"/>
          <c:order val="3"/>
          <c:tx>
            <c:strRef>
              <c:f>titanv!$X$16</c:f>
              <c:strCache>
                <c:ptCount val="1"/>
                <c:pt idx="0">
                  <c:v>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4"/>
            <c:spPr>
              <a:noFill/>
              <a:ln w="28575" cap="flat" cmpd="sng" algn="ctr">
                <a:solidFill>
                  <a:schemeClr val="tx1">
                    <a:alpha val="90000"/>
                  </a:schemeClr>
                </a:solidFill>
                <a:prstDash val="dash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4.5</c:v>
              </c:pt>
            </c:numLit>
          </c:xVal>
          <c:yVal>
            <c:numRef>
              <c:f>titanv!$X$16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C1C-4359-85AE-120A95D7E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401023"/>
        <c:axId val="1350403935"/>
      </c:scatterChart>
      <c:catAx>
        <c:axId val="135040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0403935"/>
        <c:crosses val="autoZero"/>
        <c:auto val="1"/>
        <c:lblAlgn val="ctr"/>
        <c:lblOffset val="100"/>
        <c:noMultiLvlLbl val="0"/>
      </c:catAx>
      <c:valAx>
        <c:axId val="1350403935"/>
        <c:scaling>
          <c:orientation val="minMax"/>
          <c:max val="1.4"/>
          <c:min val="0.60000000000000009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Normalized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040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41961018342324E-2"/>
          <c:y val="7.2565909598055062E-2"/>
          <c:w val="0.8771213588406841"/>
          <c:h val="0.78554825346005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titanv!$P$8</c:f>
              <c:strCache>
                <c:ptCount val="1"/>
                <c:pt idx="0">
                  <c:v>box1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titanv!$Q$13:$X$13</c:f>
                <c:numCache>
                  <c:formatCode>General</c:formatCode>
                  <c:ptCount val="8"/>
                  <c:pt idx="0">
                    <c:v>0.27955087848477134</c:v>
                  </c:pt>
                  <c:pt idx="1">
                    <c:v>4.2229238522646817E-2</c:v>
                  </c:pt>
                  <c:pt idx="2">
                    <c:v>3.3152483687644896E-2</c:v>
                  </c:pt>
                  <c:pt idx="3">
                    <c:v>2.7951592569298578E-2</c:v>
                  </c:pt>
                  <c:pt idx="4">
                    <c:v>0.19683257918552066</c:v>
                  </c:pt>
                  <c:pt idx="5">
                    <c:v>2.0798194390619917E-2</c:v>
                  </c:pt>
                  <c:pt idx="6">
                    <c:v>5.1551903278087452E-2</c:v>
                  </c:pt>
                  <c:pt idx="7">
                    <c:v>3.9136382151957361E-2</c:v>
                  </c:pt>
                </c:numCache>
              </c:numRef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titanv!$Q$1:$X$1</c:f>
              <c:strCache>
                <c:ptCount val="8"/>
                <c:pt idx="0">
                  <c:v>ecl-MIS</c:v>
                </c:pt>
                <c:pt idx="1">
                  <c:v>ecl-CC</c:v>
                </c:pt>
                <c:pt idx="2">
                  <c:v>ecl-GC</c:v>
                </c:pt>
                <c:pt idx="3">
                  <c:v>rd-BFS</c:v>
                </c:pt>
                <c:pt idx="4">
                  <c:v>gr-SSSP</c:v>
                </c:pt>
                <c:pt idx="5">
                  <c:v>gr-MST</c:v>
                </c:pt>
                <c:pt idx="6">
                  <c:v>gr-CC-thread</c:v>
                </c:pt>
                <c:pt idx="7">
                  <c:v>gr-CC-warp</c:v>
                </c:pt>
              </c:strCache>
            </c:strRef>
          </c:cat>
          <c:val>
            <c:numRef>
              <c:f>titanv!$Q$8:$X$8</c:f>
              <c:numCache>
                <c:formatCode>0.00</c:formatCode>
                <c:ptCount val="8"/>
                <c:pt idx="0">
                  <c:v>0.90321790855424045</c:v>
                </c:pt>
                <c:pt idx="1">
                  <c:v>1.0422292385226468</c:v>
                </c:pt>
                <c:pt idx="2">
                  <c:v>1.0252587833749516</c:v>
                </c:pt>
                <c:pt idx="3">
                  <c:v>1.0364643680103183</c:v>
                </c:pt>
                <c:pt idx="4">
                  <c:v>0.96153846153846168</c:v>
                </c:pt>
                <c:pt idx="5">
                  <c:v>1.0002563258312804</c:v>
                </c:pt>
                <c:pt idx="6">
                  <c:v>1.0233701901813357</c:v>
                </c:pt>
                <c:pt idx="7">
                  <c:v>0.97063880541528547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7-4415-82BE-DADEE37A617A}"/>
            </c:ext>
          </c:extLst>
        </c:ser>
        <c:ser>
          <c:idx val="1"/>
          <c:order val="1"/>
          <c:tx>
            <c:strRef>
              <c:f>titanv!$P$9</c:f>
              <c:strCache>
                <c:ptCount val="1"/>
                <c:pt idx="0">
                  <c:v>box2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titanv!$Q$1:$X$1</c:f>
              <c:strCache>
                <c:ptCount val="8"/>
                <c:pt idx="0">
                  <c:v>ecl-MIS</c:v>
                </c:pt>
                <c:pt idx="1">
                  <c:v>ecl-CC</c:v>
                </c:pt>
                <c:pt idx="2">
                  <c:v>ecl-GC</c:v>
                </c:pt>
                <c:pt idx="3">
                  <c:v>rd-BFS</c:v>
                </c:pt>
                <c:pt idx="4">
                  <c:v>gr-SSSP</c:v>
                </c:pt>
                <c:pt idx="5">
                  <c:v>gr-MST</c:v>
                </c:pt>
                <c:pt idx="6">
                  <c:v>gr-CC-thread</c:v>
                </c:pt>
                <c:pt idx="7">
                  <c:v>gr-CC-warp</c:v>
                </c:pt>
              </c:strCache>
            </c:strRef>
          </c:cat>
          <c:val>
            <c:numRef>
              <c:f>titanv!$Q$9:$X$9</c:f>
              <c:numCache>
                <c:formatCode>0.00</c:formatCode>
                <c:ptCount val="8"/>
                <c:pt idx="0">
                  <c:v>7.8888064093771137E-2</c:v>
                </c:pt>
                <c:pt idx="1">
                  <c:v>1.8853070321403376E-2</c:v>
                </c:pt>
                <c:pt idx="2">
                  <c:v>2.4673142877370546E-2</c:v>
                </c:pt>
                <c:pt idx="3">
                  <c:v>8.2792135139262424E-2</c:v>
                </c:pt>
                <c:pt idx="4">
                  <c:v>3.8461538461538325E-2</c:v>
                </c:pt>
                <c:pt idx="5">
                  <c:v>7.0796084030793072E-3</c:v>
                </c:pt>
                <c:pt idx="6">
                  <c:v>3.4174566851912225E-2</c:v>
                </c:pt>
                <c:pt idx="7">
                  <c:v>3.0442275665795604E-2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7-4415-82BE-DADEE37A617A}"/>
            </c:ext>
          </c:extLst>
        </c:ser>
        <c:ser>
          <c:idx val="2"/>
          <c:order val="2"/>
          <c:tx>
            <c:strRef>
              <c:f>titanv!$P$10</c:f>
              <c:strCache>
                <c:ptCount val="1"/>
                <c:pt idx="0">
                  <c:v>box3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titanv!$Q$12:$X$12</c:f>
                <c:numCache>
                  <c:formatCode>General</c:formatCode>
                  <c:ptCount val="8"/>
                  <c:pt idx="0">
                    <c:v>0.10040051892323154</c:v>
                  </c:pt>
                  <c:pt idx="1">
                    <c:v>0.13855398003401209</c:v>
                  </c:pt>
                  <c:pt idx="2">
                    <c:v>0.23166319060851515</c:v>
                  </c:pt>
                  <c:pt idx="3">
                    <c:v>3.7574472474718679E-2</c:v>
                  </c:pt>
                  <c:pt idx="4">
                    <c:v>3.0303030303030276E-2</c:v>
                  </c:pt>
                  <c:pt idx="5">
                    <c:v>2.0997945915572025E-2</c:v>
                  </c:pt>
                  <c:pt idx="6">
                    <c:v>0.57900239112453677</c:v>
                  </c:pt>
                  <c:pt idx="7">
                    <c:v>8.1102737823677273E-2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titanv!$Q$1:$X$1</c:f>
              <c:strCache>
                <c:ptCount val="8"/>
                <c:pt idx="0">
                  <c:v>ecl-MIS</c:v>
                </c:pt>
                <c:pt idx="1">
                  <c:v>ecl-CC</c:v>
                </c:pt>
                <c:pt idx="2">
                  <c:v>ecl-GC</c:v>
                </c:pt>
                <c:pt idx="3">
                  <c:v>rd-BFS</c:v>
                </c:pt>
                <c:pt idx="4">
                  <c:v>gr-SSSP</c:v>
                </c:pt>
                <c:pt idx="5">
                  <c:v>gr-MST</c:v>
                </c:pt>
                <c:pt idx="6">
                  <c:v>gr-CC-thread</c:v>
                </c:pt>
                <c:pt idx="7">
                  <c:v>gr-CC-warp</c:v>
                </c:pt>
              </c:strCache>
            </c:strRef>
          </c:cat>
          <c:val>
            <c:numRef>
              <c:f>titanv!$Q$10:$X$10</c:f>
              <c:numCache>
                <c:formatCode>0.00</c:formatCode>
                <c:ptCount val="8"/>
                <c:pt idx="0">
                  <c:v>2.2984327172130059E-2</c:v>
                </c:pt>
                <c:pt idx="1">
                  <c:v>3.5761163910694727E-2</c:v>
                </c:pt>
                <c:pt idx="2">
                  <c:v>5.3828397799540406E-2</c:v>
                </c:pt>
                <c:pt idx="3">
                  <c:v>5.441749668932272E-2</c:v>
                </c:pt>
                <c:pt idx="4">
                  <c:v>0</c:v>
                </c:pt>
                <c:pt idx="5">
                  <c:v>1.0565431920111834E-2</c:v>
                </c:pt>
                <c:pt idx="6">
                  <c:v>3.0119518508881837E-2</c:v>
                </c:pt>
                <c:pt idx="7">
                  <c:v>1.8674550193954031E-2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97-4415-82BE-DADEE37A6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0401023"/>
        <c:axId val="1350403935"/>
      </c:barChart>
      <c:scatterChart>
        <c:scatterStyle val="lineMarker"/>
        <c:varyColors val="0"/>
        <c:ser>
          <c:idx val="3"/>
          <c:order val="3"/>
          <c:tx>
            <c:strRef>
              <c:f>titanv!$X$16</c:f>
              <c:strCache>
                <c:ptCount val="1"/>
                <c:pt idx="0">
                  <c:v>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4"/>
            <c:spPr>
              <a:noFill/>
              <a:ln w="28575" cap="flat" cmpd="sng" algn="ctr">
                <a:solidFill>
                  <a:schemeClr val="tx1">
                    <a:alpha val="90000"/>
                  </a:schemeClr>
                </a:solidFill>
                <a:prstDash val="dash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4.5</c:v>
              </c:pt>
            </c:numLit>
          </c:xVal>
          <c:yVal>
            <c:numRef>
              <c:f>titanv!$X$16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797-4415-82BE-DADEE37A6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401023"/>
        <c:axId val="1350403935"/>
      </c:scatterChart>
      <c:catAx>
        <c:axId val="135040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0403935"/>
        <c:crosses val="autoZero"/>
        <c:auto val="1"/>
        <c:lblAlgn val="ctr"/>
        <c:lblOffset val="100"/>
        <c:noMultiLvlLbl val="0"/>
      </c:catAx>
      <c:valAx>
        <c:axId val="1350403935"/>
        <c:scaling>
          <c:orientation val="minMax"/>
          <c:max val="1.4"/>
          <c:min val="0.60000000000000009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Normalized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040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85351877376666E-2"/>
          <c:y val="6.5451371987260629E-2"/>
          <c:w val="0.91174235892790245"/>
          <c:h val="0.706152907389121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all!$N$8</c:f>
              <c:strCache>
                <c:ptCount val="1"/>
                <c:pt idx="0">
                  <c:v>box1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all!$O$13:$Y$13</c:f>
                <c:numCache>
                  <c:formatCode>General</c:formatCode>
                  <c:ptCount val="11"/>
                  <c:pt idx="0">
                    <c:v>0.53640355687222085</c:v>
                  </c:pt>
                  <c:pt idx="1">
                    <c:v>0.14604434448946979</c:v>
                  </c:pt>
                  <c:pt idx="2">
                    <c:v>0.33267170187325629</c:v>
                  </c:pt>
                  <c:pt idx="3">
                    <c:v>0.45426903631119064</c:v>
                  </c:pt>
                  <c:pt idx="4">
                    <c:v>0.38987225888865229</c:v>
                  </c:pt>
                  <c:pt idx="5">
                    <c:v>0.33728392973787125</c:v>
                  </c:pt>
                  <c:pt idx="6">
                    <c:v>0.3951751900193321</c:v>
                  </c:pt>
                  <c:pt idx="7">
                    <c:v>9.0325516982955045E-2</c:v>
                  </c:pt>
                  <c:pt idx="8">
                    <c:v>0.34876169859965195</c:v>
                  </c:pt>
                  <c:pt idx="9">
                    <c:v>0.34295837413070224</c:v>
                  </c:pt>
                  <c:pt idx="10">
                    <c:v>0.19623815636652597</c:v>
                  </c:pt>
                </c:numCache>
              </c:numRef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all!$O$1:$Y$1</c:f>
              <c:strCache>
                <c:ptCount val="11"/>
                <c:pt idx="0">
                  <c:v>Kcore</c:v>
                </c:pt>
                <c:pt idx="1">
                  <c:v>BC</c:v>
                </c:pt>
                <c:pt idx="2">
                  <c:v>BFS-bitvector</c:v>
                </c:pt>
                <c:pt idx="3">
                  <c:v>BFSCC</c:v>
                </c:pt>
                <c:pt idx="4">
                  <c:v>BFS</c:v>
                </c:pt>
                <c:pt idx="5">
                  <c:v>Component</c:v>
                </c:pt>
                <c:pt idx="6">
                  <c:v>Component-shortcut</c:v>
                </c:pt>
                <c:pt idx="7">
                  <c:v>MIS</c:v>
                </c:pt>
                <c:pt idx="8">
                  <c:v>Pagerank</c:v>
                </c:pt>
                <c:pt idx="9">
                  <c:v>PageRank-delta</c:v>
                </c:pt>
                <c:pt idx="10">
                  <c:v>Radii</c:v>
                </c:pt>
              </c:strCache>
            </c:strRef>
          </c:cat>
          <c:val>
            <c:numRef>
              <c:f>all!$O$8:$Y$8</c:f>
              <c:numCache>
                <c:formatCode>0.00</c:formatCode>
                <c:ptCount val="11"/>
                <c:pt idx="0">
                  <c:v>0.92139540026536926</c:v>
                </c:pt>
                <c:pt idx="1">
                  <c:v>0.76868585392343203</c:v>
                </c:pt>
                <c:pt idx="2">
                  <c:v>0.68147170187325634</c:v>
                </c:pt>
                <c:pt idx="3">
                  <c:v>0.78477751088746184</c:v>
                </c:pt>
                <c:pt idx="4">
                  <c:v>0.70298701298701294</c:v>
                </c:pt>
                <c:pt idx="5">
                  <c:v>0.72900806766890569</c:v>
                </c:pt>
                <c:pt idx="6">
                  <c:v>0.76010056315366048</c:v>
                </c:pt>
                <c:pt idx="7">
                  <c:v>0.53692745873052783</c:v>
                </c:pt>
                <c:pt idx="8">
                  <c:v>0.49944663010650125</c:v>
                </c:pt>
                <c:pt idx="9">
                  <c:v>0.72147950089126556</c:v>
                </c:pt>
                <c:pt idx="10">
                  <c:v>0.6294088880738431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D-4B95-8A89-5F79413A360B}"/>
            </c:ext>
          </c:extLst>
        </c:ser>
        <c:ser>
          <c:idx val="1"/>
          <c:order val="1"/>
          <c:tx>
            <c:strRef>
              <c:f>all!$N$9</c:f>
              <c:strCache>
                <c:ptCount val="1"/>
                <c:pt idx="0">
                  <c:v>box2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all!$O$1:$Y$1</c:f>
              <c:strCache>
                <c:ptCount val="11"/>
                <c:pt idx="0">
                  <c:v>Kcore</c:v>
                </c:pt>
                <c:pt idx="1">
                  <c:v>BC</c:v>
                </c:pt>
                <c:pt idx="2">
                  <c:v>BFS-bitvector</c:v>
                </c:pt>
                <c:pt idx="3">
                  <c:v>BFSCC</c:v>
                </c:pt>
                <c:pt idx="4">
                  <c:v>BFS</c:v>
                </c:pt>
                <c:pt idx="5">
                  <c:v>Component</c:v>
                </c:pt>
                <c:pt idx="6">
                  <c:v>Component-shortcut</c:v>
                </c:pt>
                <c:pt idx="7">
                  <c:v>MIS</c:v>
                </c:pt>
                <c:pt idx="8">
                  <c:v>Pagerank</c:v>
                </c:pt>
                <c:pt idx="9">
                  <c:v>PageRank-delta</c:v>
                </c:pt>
                <c:pt idx="10">
                  <c:v>Radii</c:v>
                </c:pt>
              </c:strCache>
            </c:strRef>
          </c:cat>
          <c:val>
            <c:numRef>
              <c:f>all!$O$9:$Y$9</c:f>
              <c:numCache>
                <c:formatCode>0.00</c:formatCode>
                <c:ptCount val="11"/>
                <c:pt idx="0">
                  <c:v>5.9913010949584011E-2</c:v>
                </c:pt>
                <c:pt idx="1">
                  <c:v>0.13572591078245044</c:v>
                </c:pt>
                <c:pt idx="2">
                  <c:v>0.13524855536147029</c:v>
                </c:pt>
                <c:pt idx="3">
                  <c:v>0.1467293384276066</c:v>
                </c:pt>
                <c:pt idx="4">
                  <c:v>7.623376623376632E-2</c:v>
                </c:pt>
                <c:pt idx="5">
                  <c:v>0.12838323667892027</c:v>
                </c:pt>
                <c:pt idx="6">
                  <c:v>9.0239572900761345E-2</c:v>
                </c:pt>
                <c:pt idx="7">
                  <c:v>0.26036983856676943</c:v>
                </c:pt>
                <c:pt idx="8">
                  <c:v>0.13887112690284453</c:v>
                </c:pt>
                <c:pt idx="9">
                  <c:v>0.1707535088174722</c:v>
                </c:pt>
                <c:pt idx="10">
                  <c:v>0.14257808261019589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D-4B95-8A89-5F79413A360B}"/>
            </c:ext>
          </c:extLst>
        </c:ser>
        <c:ser>
          <c:idx val="2"/>
          <c:order val="2"/>
          <c:tx>
            <c:strRef>
              <c:f>all!$N$10</c:f>
              <c:strCache>
                <c:ptCount val="1"/>
                <c:pt idx="0">
                  <c:v>box3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all!$O$12:$Y$12</c:f>
                <c:numCache>
                  <c:formatCode>General</c:formatCode>
                  <c:ptCount val="11"/>
                  <c:pt idx="0">
                    <c:v>2.0591844297057627E-2</c:v>
                  </c:pt>
                  <c:pt idx="1">
                    <c:v>0.34596477923892488</c:v>
                  </c:pt>
                  <c:pt idx="2">
                    <c:v>0.19946249402771132</c:v>
                  </c:pt>
                  <c:pt idx="3">
                    <c:v>0.21477498974580467</c:v>
                  </c:pt>
                  <c:pt idx="4">
                    <c:v>0.25484069617186256</c:v>
                  </c:pt>
                  <c:pt idx="5">
                    <c:v>0.43318302965284894</c:v>
                  </c:pt>
                  <c:pt idx="6">
                    <c:v>0.39814704497957432</c:v>
                  </c:pt>
                  <c:pt idx="7">
                    <c:v>9.5335470379210863E-2</c:v>
                  </c:pt>
                  <c:pt idx="8">
                    <c:v>0.14952408013651863</c:v>
                  </c:pt>
                  <c:pt idx="9">
                    <c:v>0.20902777777777781</c:v>
                  </c:pt>
                  <c:pt idx="10">
                    <c:v>0.28865143179574027</c:v>
                  </c:pt>
                </c:numCache>
              </c:numRef>
            </c:plus>
            <c:minus>
              <c:numRef>
                <c:f>all!$O$12:$Y$12</c:f>
                <c:numCache>
                  <c:formatCode>General</c:formatCode>
                  <c:ptCount val="11"/>
                  <c:pt idx="0">
                    <c:v>2.0591844297057627E-2</c:v>
                  </c:pt>
                  <c:pt idx="1">
                    <c:v>0.34596477923892488</c:v>
                  </c:pt>
                  <c:pt idx="2">
                    <c:v>0.19946249402771132</c:v>
                  </c:pt>
                  <c:pt idx="3">
                    <c:v>0.21477498974580467</c:v>
                  </c:pt>
                  <c:pt idx="4">
                    <c:v>0.25484069617186256</c:v>
                  </c:pt>
                  <c:pt idx="5">
                    <c:v>0.43318302965284894</c:v>
                  </c:pt>
                  <c:pt idx="6">
                    <c:v>0.39814704497957432</c:v>
                  </c:pt>
                  <c:pt idx="7">
                    <c:v>9.5335470379210863E-2</c:v>
                  </c:pt>
                  <c:pt idx="8">
                    <c:v>0.14952408013651863</c:v>
                  </c:pt>
                  <c:pt idx="9">
                    <c:v>0.20902777777777781</c:v>
                  </c:pt>
                  <c:pt idx="10">
                    <c:v>0.28865143179574027</c:v>
                  </c:pt>
                </c:numCache>
              </c:numRef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all!$O$1:$Y$1</c:f>
              <c:strCache>
                <c:ptCount val="11"/>
                <c:pt idx="0">
                  <c:v>Kcore</c:v>
                </c:pt>
                <c:pt idx="1">
                  <c:v>BC</c:v>
                </c:pt>
                <c:pt idx="2">
                  <c:v>BFS-bitvector</c:v>
                </c:pt>
                <c:pt idx="3">
                  <c:v>BFSCC</c:v>
                </c:pt>
                <c:pt idx="4">
                  <c:v>BFS</c:v>
                </c:pt>
                <c:pt idx="5">
                  <c:v>Component</c:v>
                </c:pt>
                <c:pt idx="6">
                  <c:v>Component-shortcut</c:v>
                </c:pt>
                <c:pt idx="7">
                  <c:v>MIS</c:v>
                </c:pt>
                <c:pt idx="8">
                  <c:v>Pagerank</c:v>
                </c:pt>
                <c:pt idx="9">
                  <c:v>PageRank-delta</c:v>
                </c:pt>
                <c:pt idx="10">
                  <c:v>Radii</c:v>
                </c:pt>
              </c:strCache>
            </c:strRef>
          </c:cat>
          <c:val>
            <c:numRef>
              <c:f>all!$O$10:$Y$10</c:f>
              <c:numCache>
                <c:formatCode>0.00</c:formatCode>
                <c:ptCount val="11"/>
                <c:pt idx="0">
                  <c:v>1.5541604953105415E-2</c:v>
                </c:pt>
                <c:pt idx="1">
                  <c:v>3.3331321223732058E-2</c:v>
                </c:pt>
                <c:pt idx="2">
                  <c:v>0.12484288976320301</c:v>
                </c:pt>
                <c:pt idx="3">
                  <c:v>3.0473608881015801E-2</c:v>
                </c:pt>
                <c:pt idx="4">
                  <c:v>0.17123653785239146</c:v>
                </c:pt>
                <c:pt idx="5">
                  <c:v>5.5034731155132577E-2</c:v>
                </c:pt>
                <c:pt idx="6">
                  <c:v>5.4221888459525802E-2</c:v>
                </c:pt>
                <c:pt idx="7">
                  <c:v>0.10056451123505639</c:v>
                </c:pt>
                <c:pt idx="8">
                  <c:v>0.3246983557801808</c:v>
                </c:pt>
                <c:pt idx="9">
                  <c:v>0.10082254584681782</c:v>
                </c:pt>
                <c:pt idx="10">
                  <c:v>7.6052245002235397E-2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D-4B95-8A89-5F79413A3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2509680"/>
        <c:axId val="1592510096"/>
      </c:barChart>
      <c:scatterChart>
        <c:scatterStyle val="lineMarker"/>
        <c:varyColors val="0"/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5.5"/>
            <c:spPr>
              <a:noFill/>
              <a:ln w="28575" cap="flat" cmpd="sng" algn="ctr">
                <a:solidFill>
                  <a:schemeClr val="tx1">
                    <a:alpha val="90000"/>
                  </a:schemeClr>
                </a:solidFill>
                <a:prstDash val="dash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6</c:v>
              </c:pt>
            </c:numLit>
          </c:xVal>
          <c:yVal>
            <c:numRef>
              <c:f>all!$Z$17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D2D-4B95-8A89-5F79413A3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509680"/>
        <c:axId val="1592510096"/>
      </c:scatterChart>
      <c:catAx>
        <c:axId val="15925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2510096"/>
        <c:crosses val="autoZero"/>
        <c:auto val="1"/>
        <c:lblAlgn val="ctr"/>
        <c:lblOffset val="100"/>
        <c:noMultiLvlLbl val="0"/>
      </c:catAx>
      <c:valAx>
        <c:axId val="159251009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Normalized performance</a:t>
                </a:r>
              </a:p>
            </c:rich>
          </c:tx>
          <c:layout>
            <c:manualLayout>
              <c:xMode val="edge"/>
              <c:yMode val="edge"/>
              <c:x val="1.0636361427043843E-2"/>
              <c:y val="0.26655341693399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250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85351877376666E-2"/>
          <c:y val="6.5451371987260629E-2"/>
          <c:w val="0.91174235892790245"/>
          <c:h val="0.70615290738912162"/>
        </c:manualLayout>
      </c:layout>
      <c:barChart>
        <c:barDir val="col"/>
        <c:grouping val="stacked"/>
        <c:varyColors val="0"/>
        <c:ser>
          <c:idx val="0"/>
          <c:order val="0"/>
          <c:tx>
            <c:v>box1</c:v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Sheet2!$O$13:$Y$13</c:f>
                <c:numCache>
                  <c:formatCode>General</c:formatCode>
                  <c:ptCount val="11"/>
                  <c:pt idx="0">
                    <c:v>0.50216226496094341</c:v>
                  </c:pt>
                  <c:pt idx="1">
                    <c:v>5.9750845774232619E-2</c:v>
                  </c:pt>
                  <c:pt idx="2">
                    <c:v>0.21665612217829344</c:v>
                  </c:pt>
                  <c:pt idx="3">
                    <c:v>0.14130201630201611</c:v>
                  </c:pt>
                  <c:pt idx="4">
                    <c:v>0.14505414121585813</c:v>
                  </c:pt>
                  <c:pt idx="5">
                    <c:v>6.9994417834288725E-2</c:v>
                  </c:pt>
                  <c:pt idx="6">
                    <c:v>0.12603418675408884</c:v>
                  </c:pt>
                  <c:pt idx="7">
                    <c:v>1.8236792703590465E-2</c:v>
                  </c:pt>
                  <c:pt idx="8">
                    <c:v>0.5522928485096894</c:v>
                  </c:pt>
                  <c:pt idx="9">
                    <c:v>0.2491798221919872</c:v>
                  </c:pt>
                  <c:pt idx="10">
                    <c:v>0.20968514327160881</c:v>
                  </c:pt>
                </c:numCache>
              </c:numRef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[1]all!$O$1:$Y$1</c:f>
              <c:strCache>
                <c:ptCount val="11"/>
                <c:pt idx="0">
                  <c:v>Kcore</c:v>
                </c:pt>
                <c:pt idx="1">
                  <c:v>BC</c:v>
                </c:pt>
                <c:pt idx="2">
                  <c:v>BFS-bitvector</c:v>
                </c:pt>
                <c:pt idx="3">
                  <c:v>BFSCC</c:v>
                </c:pt>
                <c:pt idx="4">
                  <c:v>BFS</c:v>
                </c:pt>
                <c:pt idx="5">
                  <c:v>Component</c:v>
                </c:pt>
                <c:pt idx="6">
                  <c:v>Component-shortcut</c:v>
                </c:pt>
                <c:pt idx="7">
                  <c:v>MIS</c:v>
                </c:pt>
                <c:pt idx="8">
                  <c:v>Pagerank</c:v>
                </c:pt>
                <c:pt idx="9">
                  <c:v>PageRank-delta</c:v>
                </c:pt>
                <c:pt idx="10">
                  <c:v>Radii</c:v>
                </c:pt>
              </c:strCache>
            </c:strRef>
          </c:cat>
          <c:val>
            <c:numRef>
              <c:f>Sheet2!$O$8:$Y$8</c:f>
              <c:numCache>
                <c:formatCode>0.00</c:formatCode>
                <c:ptCount val="11"/>
                <c:pt idx="0">
                  <c:v>0.95873503491399514</c:v>
                </c:pt>
                <c:pt idx="1">
                  <c:v>0.79737460815047023</c:v>
                </c:pt>
                <c:pt idx="2">
                  <c:v>0.74249881880750701</c:v>
                </c:pt>
                <c:pt idx="3">
                  <c:v>0.79050836550836534</c:v>
                </c:pt>
                <c:pt idx="4">
                  <c:v>0.72258223110349862</c:v>
                </c:pt>
                <c:pt idx="5">
                  <c:v>0.83075391150517475</c:v>
                </c:pt>
                <c:pt idx="6">
                  <c:v>0.84543155021924887</c:v>
                </c:pt>
                <c:pt idx="7">
                  <c:v>0.78746756193435974</c:v>
                </c:pt>
                <c:pt idx="8">
                  <c:v>0.66686459489456151</c:v>
                </c:pt>
                <c:pt idx="9">
                  <c:v>0.81144397313538352</c:v>
                </c:pt>
                <c:pt idx="10">
                  <c:v>0.76696669666966699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2-4A42-865A-1DAF507138DF}"/>
            </c:ext>
          </c:extLst>
        </c:ser>
        <c:ser>
          <c:idx val="1"/>
          <c:order val="1"/>
          <c:tx>
            <c:v>box2</c:v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[1]all!$O$1:$Y$1</c:f>
              <c:strCache>
                <c:ptCount val="11"/>
                <c:pt idx="0">
                  <c:v>Kcore</c:v>
                </c:pt>
                <c:pt idx="1">
                  <c:v>BC</c:v>
                </c:pt>
                <c:pt idx="2">
                  <c:v>BFS-bitvector</c:v>
                </c:pt>
                <c:pt idx="3">
                  <c:v>BFSCC</c:v>
                </c:pt>
                <c:pt idx="4">
                  <c:v>BFS</c:v>
                </c:pt>
                <c:pt idx="5">
                  <c:v>Component</c:v>
                </c:pt>
                <c:pt idx="6">
                  <c:v>Component-shortcut</c:v>
                </c:pt>
                <c:pt idx="7">
                  <c:v>MIS</c:v>
                </c:pt>
                <c:pt idx="8">
                  <c:v>Pagerank</c:v>
                </c:pt>
                <c:pt idx="9">
                  <c:v>PageRank-delta</c:v>
                </c:pt>
                <c:pt idx="10">
                  <c:v>Radii</c:v>
                </c:pt>
              </c:strCache>
            </c:strRef>
          </c:cat>
          <c:val>
            <c:numRef>
              <c:f>Sheet2!$O$9:$Y$9</c:f>
              <c:numCache>
                <c:formatCode>0.00</c:formatCode>
                <c:ptCount val="11"/>
                <c:pt idx="0">
                  <c:v>1.5178008564265655E-2</c:v>
                </c:pt>
                <c:pt idx="1">
                  <c:v>6.6570970080822245E-2</c:v>
                </c:pt>
                <c:pt idx="2">
                  <c:v>0.10232876739938968</c:v>
                </c:pt>
                <c:pt idx="3">
                  <c:v>0.111778536778537</c:v>
                </c:pt>
                <c:pt idx="4">
                  <c:v>4.4557248801938787E-2</c:v>
                </c:pt>
                <c:pt idx="5">
                  <c:v>6.8559589638990004E-2</c:v>
                </c:pt>
                <c:pt idx="6">
                  <c:v>8.5806170802362081E-2</c:v>
                </c:pt>
                <c:pt idx="7">
                  <c:v>0.13845836399156619</c:v>
                </c:pt>
                <c:pt idx="8">
                  <c:v>0.12260908931596493</c:v>
                </c:pt>
                <c:pt idx="9">
                  <c:v>0.10895403681486526</c:v>
                </c:pt>
                <c:pt idx="10">
                  <c:v>7.2482844614736641E-2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2-4A42-865A-1DAF507138DF}"/>
            </c:ext>
          </c:extLst>
        </c:ser>
        <c:ser>
          <c:idx val="2"/>
          <c:order val="2"/>
          <c:tx>
            <c:v>box3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Sheet2!$O$12:$Y$12</c:f>
                <c:numCache>
                  <c:formatCode>General</c:formatCode>
                  <c:ptCount val="11"/>
                  <c:pt idx="0">
                    <c:v>6.2406495360456837E-2</c:v>
                  </c:pt>
                  <c:pt idx="1">
                    <c:v>6.054694878166067E-2</c:v>
                  </c:pt>
                  <c:pt idx="2">
                    <c:v>3.4685721847293793E-2</c:v>
                  </c:pt>
                  <c:pt idx="3">
                    <c:v>7.9998055940317392E-2</c:v>
                  </c:pt>
                  <c:pt idx="4">
                    <c:v>0.15650617116506182</c:v>
                  </c:pt>
                  <c:pt idx="5">
                    <c:v>0.12983627587353341</c:v>
                  </c:pt>
                  <c:pt idx="6">
                    <c:v>8.5634238149156827E-2</c:v>
                  </c:pt>
                  <c:pt idx="7">
                    <c:v>0.15471952414622969</c:v>
                  </c:pt>
                  <c:pt idx="8">
                    <c:v>0.14819465535361231</c:v>
                  </c:pt>
                  <c:pt idx="9">
                    <c:v>9.6126350576188679E-2</c:v>
                  </c:pt>
                  <c:pt idx="10">
                    <c:v>0.29039193196521862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25400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[1]all!$O$1:$Y$1</c:f>
              <c:strCache>
                <c:ptCount val="11"/>
                <c:pt idx="0">
                  <c:v>Kcore</c:v>
                </c:pt>
                <c:pt idx="1">
                  <c:v>BC</c:v>
                </c:pt>
                <c:pt idx="2">
                  <c:v>BFS-bitvector</c:v>
                </c:pt>
                <c:pt idx="3">
                  <c:v>BFSCC</c:v>
                </c:pt>
                <c:pt idx="4">
                  <c:v>BFS</c:v>
                </c:pt>
                <c:pt idx="5">
                  <c:v>Component</c:v>
                </c:pt>
                <c:pt idx="6">
                  <c:v>Component-shortcut</c:v>
                </c:pt>
                <c:pt idx="7">
                  <c:v>MIS</c:v>
                </c:pt>
                <c:pt idx="8">
                  <c:v>Pagerank</c:v>
                </c:pt>
                <c:pt idx="9">
                  <c:v>PageRank-delta</c:v>
                </c:pt>
                <c:pt idx="10">
                  <c:v>Radii</c:v>
                </c:pt>
              </c:strCache>
            </c:strRef>
          </c:cat>
          <c:val>
            <c:numRef>
              <c:f>Sheet2!$O$10:$Y$10</c:f>
              <c:numCache>
                <c:formatCode>0.00</c:formatCode>
                <c:ptCount val="11"/>
                <c:pt idx="0">
                  <c:v>2.7920289855072555E-2</c:v>
                </c:pt>
                <c:pt idx="1">
                  <c:v>0.119667017146591</c:v>
                </c:pt>
                <c:pt idx="2">
                  <c:v>0.10230487376399122</c:v>
                </c:pt>
                <c:pt idx="3">
                  <c:v>7.1978607664253236E-2</c:v>
                </c:pt>
                <c:pt idx="4">
                  <c:v>0.16546325982058996</c:v>
                </c:pt>
                <c:pt idx="5">
                  <c:v>7.3386055396855165E-2</c:v>
                </c:pt>
                <c:pt idx="6">
                  <c:v>7.0957400929608561E-2</c:v>
                </c:pt>
                <c:pt idx="7">
                  <c:v>4.0947841332456658E-2</c:v>
                </c:pt>
                <c:pt idx="8">
                  <c:v>0.15837685817597413</c:v>
                </c:pt>
                <c:pt idx="9">
                  <c:v>0.15701932879395086</c:v>
                </c:pt>
                <c:pt idx="10">
                  <c:v>0.14407157022863881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C2-4A42-865A-1DAF50713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2509680"/>
        <c:axId val="1592510096"/>
      </c:barChart>
      <c:scatterChart>
        <c:scatterStyle val="lineMarker"/>
        <c:varyColors val="0"/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5.5"/>
            <c:spPr>
              <a:noFill/>
              <a:ln w="28575" cap="flat" cmpd="sng" algn="ctr">
                <a:solidFill>
                  <a:schemeClr val="tx1">
                    <a:alpha val="90000"/>
                  </a:schemeClr>
                </a:solidFill>
                <a:prstDash val="dash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6</c:v>
              </c:pt>
            </c:numLit>
          </c:xVal>
          <c:yVal>
            <c:numRef>
              <c:f>[1]all!$Z$17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C2-4A42-865A-1DAF50713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509680"/>
        <c:axId val="1592510096"/>
      </c:scatterChart>
      <c:catAx>
        <c:axId val="15925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2510096"/>
        <c:crosses val="autoZero"/>
        <c:auto val="1"/>
        <c:lblAlgn val="ctr"/>
        <c:lblOffset val="100"/>
        <c:noMultiLvlLbl val="0"/>
      </c:catAx>
      <c:valAx>
        <c:axId val="159251009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performance</a:t>
                </a:r>
              </a:p>
            </c:rich>
          </c:tx>
          <c:layout>
            <c:manualLayout>
              <c:xMode val="edge"/>
              <c:yMode val="edge"/>
              <c:x val="1.0636361427043843E-2"/>
              <c:y val="0.2603805774278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250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0.34606</cdr:x>
      <cdr:y>0.00265</cdr:y>
    </cdr:from>
    <cdr:to>
      <cdr:x>0.6925</cdr:x>
      <cdr:y>0.16931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F9B8C56D-E73C-46E8-A953-CD0AE048CA60}"/>
            </a:ext>
          </a:extLst>
        </cdr:cNvPr>
        <cdr:cNvSpPr/>
      </cdr:nvSpPr>
      <cdr:spPr bwMode="auto">
        <a:xfrm xmlns:a="http://schemas.openxmlformats.org/drawingml/2006/main">
          <a:off x="2847934" y="10904"/>
          <a:ext cx="2851041" cy="68577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CC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0" tIns="0" rIns="0" bIns="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55000"/>
            <a:buFont typeface="Wingdings" pitchFamily="2" charset="2"/>
            <a:buChar char="n"/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55000"/>
            <a:buFont typeface="Wingdings" pitchFamily="2" charset="2"/>
            <a:buChar char="n"/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55000"/>
            <a:buFont typeface="Wingdings" pitchFamily="2" charset="2"/>
            <a:buChar char="n"/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55000"/>
            <a:buFont typeface="Wingdings" pitchFamily="2" charset="2"/>
            <a:buChar char="n"/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55000"/>
            <a:buFont typeface="Wingdings" pitchFamily="2" charset="2"/>
            <a:buChar char="n"/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buNone/>
          </a:pP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Median is below 1.0 in all cases (i.e., slowdown)</a:t>
          </a:r>
          <a:endParaRPr kumimoji="0" lang="en-US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158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ahoma" pitchFamily="34" charset="0"/>
              </a:defRPr>
            </a:lvl1pPr>
          </a:lstStyle>
          <a:p>
            <a:fld id="{E2B22F73-4C2D-4978-8C3A-E862E1A1D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5791"/>
            <a:ext cx="5142455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158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ahoma" pitchFamily="34" charset="0"/>
              </a:defRPr>
            </a:lvl1pPr>
          </a:lstStyle>
          <a:p>
            <a:fld id="{3C9059AA-BE1E-4148-ABD9-A9AF460DDD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54F2C3C0-161E-68DF-6010-C3C18C305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2026F37C-D055-EE60-A5BD-1DAB3B43E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7DB0B1D-B393-F657-56A0-829B646A5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23CC-D3B6-473A-B009-677D201078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5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1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4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7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059AA-BE1E-4148-ABD9-A9AF460DDD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912813"/>
            <a:ext cx="8226425" cy="1828800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656013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5B99C7C7-4096-4105-BF82-38EB174DD2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106738"/>
            <a:ext cx="8043862" cy="26987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4973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4E96ED6-44DB-F4DC-3085-7D89B6C88F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906" y="2025748"/>
            <a:ext cx="7596188" cy="2250038"/>
          </a:xfrm>
        </p:spPr>
        <p:txBody>
          <a:bodyPr wrap="none" anchor="b">
            <a:normAutofit/>
          </a:bodyPr>
          <a:lstStyle>
            <a:lvl1pPr algn="l">
              <a:defRPr sz="2700" b="1" i="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906" y="4430332"/>
            <a:ext cx="7596188" cy="1884472"/>
          </a:xfrm>
        </p:spPr>
        <p:txBody>
          <a:bodyPr anchor="t">
            <a:noAutofit/>
          </a:bodyPr>
          <a:lstStyle>
            <a:lvl1pPr marL="0" indent="0" algn="l">
              <a:buNone/>
              <a:defRPr sz="135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6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91390"/>
            <a:ext cx="7598569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475510"/>
            <a:ext cx="7598569" cy="431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23EA-98D7-83A4-82FA-A1475095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8"/>
            <a:ext cx="120015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776D-82A2-46DF-A9F1-2C9A1332A156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5086-388C-071C-C39B-A2F41FC9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8"/>
            <a:ext cx="6294835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E4AEB-6D69-0BF3-1C1B-969609F9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8"/>
            <a:ext cx="413147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FE7F-1512-4F99-BCD2-BD7BC9946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0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DDB2-55BE-BBC7-576F-2CE7B9F3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0AEE-8034-4E84-94A9-4E521D2222B5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D17D-DF17-D189-B0F6-E751261F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2029-7C78-C045-498A-E0A8F7D2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650E-D3A0-4CD6-8D00-282665BD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1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22C0416-47BE-2683-DC15-9B0E5D9FB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6523038"/>
            <a:ext cx="23693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D245ED-DB43-160E-5B45-DD6007CF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ED00-F076-405A-BC64-C80DC5CBE9CB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62DC16-67BD-A16C-E3E3-D05AE92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BFDF06-9168-8839-ACD5-3CB0ABD3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4B83-95B4-4D98-9FDE-81835F64E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F82F2-DBB6-14CD-7BCC-7CE5AB49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8C44-8AE8-41E7-A8A1-346F90E8CF02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F2C11-CE76-F890-CE6D-2547803F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38677-96A3-C51A-B097-C740264B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612A-3AB0-437F-B551-6C6081F88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1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701F0-A16D-3171-2D84-8404EB24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69FB-8591-4D34-A379-67E3E97AAC9B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A88F0-999D-0A99-8A60-31801AFA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6AE5F-B33F-4824-3404-3A09B04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2EC8B-C16C-4642-920A-2B233964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0BDBE-6473-0391-90B1-70F04E90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BD29-9A6F-450F-9C58-91DD9DE5680D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A8799-8855-A277-0402-59170CCE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7BCEA-4EB9-F04C-8899-81276898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C23EE-08EA-44EE-A238-D55045C3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9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4436-96D1-4CD2-BB5E-4199E4BD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BEF52-9633-4C05-833A-1212237FD99D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33591-9CE6-A24F-BD87-7F79BF8D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10E1D-C68D-0F6F-0B46-538D5C96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FC8A-4407-4EF9-87AD-DF45B5CCE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0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126DAB50-37F3-8097-9898-82A1103E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1078-6DC3-4AFD-A842-E957B617B2DA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EB6715F-B1F1-4277-EB62-C00B2368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BEDE096-1E35-85BF-C31A-A84AE083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E553-C15B-4700-A093-B64BA9FBF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3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5379-DF5C-6BBF-7775-E75E981D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9790-2784-4F99-A187-8FD7357E1838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27C1F-90BB-9669-CB4C-632A33A5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BC3FE-32CA-1BBF-53D7-2BB72BA5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4225-9C8E-4B9F-99BB-39A3A17C5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06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2CE5-9CBF-8092-B70A-9B91DE15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F902F-E203-4E19-9443-C52408521C7D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89E6-2F94-0BCD-4D46-57DCB74B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843CF-4945-6E64-6222-5BC5077D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2685-9C8E-4537-A4CF-447604481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6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05A59-1A46-5271-B268-E5CBBBC50D02}"/>
              </a:ext>
            </a:extLst>
          </p:cNvPr>
          <p:cNvSpPr txBox="1"/>
          <p:nvPr/>
        </p:nvSpPr>
        <p:spPr>
          <a:xfrm>
            <a:off x="7678341" y="27432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8A196-19C2-8EBB-62A0-DD52EE093433}"/>
              </a:ext>
            </a:extLst>
          </p:cNvPr>
          <p:cNvSpPr txBox="1"/>
          <p:nvPr/>
        </p:nvSpPr>
        <p:spPr>
          <a:xfrm>
            <a:off x="366713" y="8239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271C24F-EB5B-96C6-23F6-5FD3D6D046A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0FE0-10A8-41B1-B681-2B90853DBF1F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CA0939-12EE-F2A8-72E0-10677C2AB8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8B20A7-4FE6-804E-B7E7-EA272FD871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C6166-DCC8-4E9F-BA90-3D41A333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30EBF-EABD-A88B-3514-7CD0157A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F652-3408-477B-991F-3DD362F62EC5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F48B8-B27D-8C4B-EA34-3EB99C01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1D07-8896-3824-CC17-BA72FEBA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D4CA-26AD-4203-BD5F-2A6AF8B21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7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EBE7B-EE53-EA92-C08D-078990C64A78}"/>
              </a:ext>
            </a:extLst>
          </p:cNvPr>
          <p:cNvSpPr txBox="1"/>
          <p:nvPr/>
        </p:nvSpPr>
        <p:spPr>
          <a:xfrm>
            <a:off x="7678341" y="27432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8926D-A1E5-69C8-EC1E-6D15D152C116}"/>
              </a:ext>
            </a:extLst>
          </p:cNvPr>
          <p:cNvSpPr txBox="1"/>
          <p:nvPr/>
        </p:nvSpPr>
        <p:spPr>
          <a:xfrm>
            <a:off x="366713" y="8239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128AA8-7E3A-5C19-5A59-E00D07D5197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81DB-7382-44A8-A83C-C1429EEF773F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9912FE-2413-4441-07D2-79CBE092CF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11F714-4DBC-358D-A875-4B59735936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AF79-BF34-4D82-A918-6C2A5991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2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0F4E-5FC2-0C91-BC70-85F998FEA77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A63C-C965-4D58-9308-9D85A711986B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40AC7-F7AF-2F0F-CFBD-8ED07E04EF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97425-6FDA-80D0-7B58-A98959CA03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727-E205-4625-A96E-4DFF2C71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5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9E95F8-B556-1923-65B6-FA6F1662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28CA-08ED-4579-9CEB-89E6337A4B8A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DBA9D3-57D4-F82B-38B3-9BDBB9A1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30D685-5EF5-37C1-5C47-5F729264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6D43-E11B-493F-9CF2-46EEEE8A4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8F442-1239-C2FD-7449-8977CC4A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2769" y="6523039"/>
            <a:ext cx="12001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16A9-4776-4BCB-BC03-7D8FC8784CAE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F5865-E3CC-88F3-AD67-6A292F76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23039"/>
            <a:ext cx="6294835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EFB5-E07E-3A4C-5A90-E25AE69B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503" y="6523039"/>
            <a:ext cx="41314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2E31-DE99-491C-AA00-E13DCDB18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4211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0307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5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r>
              <a:rPr lang="en-US"/>
              <a:t>Compressed In-memory Graphs for Accelerating GPU-based Analytics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Calibri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AED4CA-6080-5CC3-9EEA-9803E19D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609600"/>
            <a:ext cx="7598569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F25C95-9E1A-5A80-872E-D631A22A4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141538"/>
            <a:ext cx="7598569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47FE-30CD-FAE1-DFAD-B0798DBF4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2769" y="6519864"/>
            <a:ext cx="1200150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095CA8-49E8-40CE-867F-AC203B8BA007}" type="datetime1">
              <a:rPr lang="en-US"/>
              <a:pPr>
                <a:defRPr/>
              </a:pPr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C0D02-0EB4-A0E8-7988-D35098DB4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6519864"/>
            <a:ext cx="6294835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SC22 | Dallas, TX | </a:t>
            </a:r>
            <a:r>
              <a:rPr lang="en-US" err="1"/>
              <a:t>hpc</a:t>
            </a:r>
            <a:r>
              <a:rPr lang="en-US"/>
              <a:t> accelerates.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153D-271E-6E52-C2E7-A664CDAAF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6503" y="6519864"/>
            <a:ext cx="413147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962421-B4DB-45F3-A657-325260DB6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6053AD8-691E-CF17-A675-D18A7F060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6523038"/>
            <a:ext cx="23693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20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/>
  <p:txStyles>
    <p:titleStyle>
      <a:lvl1pPr algn="l" defTabSz="342900" rtl="0" fontAlgn="base">
        <a:spcBef>
          <a:spcPct val="0"/>
        </a:spcBef>
        <a:spcAft>
          <a:spcPct val="0"/>
        </a:spcAft>
        <a:defRPr sz="27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0"/>
        </a:spcBef>
        <a:spcAft>
          <a:spcPts val="7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2FCBE88-DDF8-C0AA-25BB-CEDC1E8F79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3906" y="1834157"/>
            <a:ext cx="7596188" cy="1687116"/>
          </a:xfrm>
        </p:spPr>
        <p:txBody>
          <a:bodyPr wrap="square">
            <a:normAutofit fontScale="90000"/>
          </a:bodyPr>
          <a:lstStyle/>
          <a:p>
            <a:r>
              <a:rPr lang="en-US" altLang="en-US" sz="4000" dirty="0">
                <a:ln>
                  <a:noFill/>
                </a:ln>
              </a:rPr>
              <a:t>Compressed In-memory Graphs for Accelerating GPU-based Graph Analytics</a:t>
            </a:r>
          </a:p>
        </p:txBody>
      </p:sp>
      <p:sp>
        <p:nvSpPr>
          <p:cNvPr id="20482" name="Subtitle 2">
            <a:extLst>
              <a:ext uri="{FF2B5EF4-FFF2-40B4-BE49-F238E27FC236}">
                <a16:creationId xmlns:a16="http://schemas.microsoft.com/office/drawing/2014/main" id="{CA2BD0AF-F1E9-660C-61B8-1F1BE0667D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73906" y="3657600"/>
            <a:ext cx="7596188" cy="1413272"/>
          </a:xfrm>
        </p:spPr>
        <p:txBody>
          <a:bodyPr/>
          <a:lstStyle/>
          <a:p>
            <a:pPr algn="ctr"/>
            <a:r>
              <a:rPr lang="en-US" altLang="en-US" sz="2800" dirty="0"/>
              <a:t>Noushin Azami and Martin Burtscher</a:t>
            </a:r>
          </a:p>
          <a:p>
            <a:pPr algn="ctr"/>
            <a:r>
              <a:rPr lang="en-US" altLang="en-US" sz="2800" dirty="0"/>
              <a:t>Department of Computer 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17738-B550-5EF7-F225-39BADAB38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00600"/>
            <a:ext cx="2895600" cy="14137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B75A8F3-B145-702B-842A-FAED60053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47" y="4940976"/>
            <a:ext cx="1981200" cy="1132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MPLG Log Decoding, Warp-level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6A5E4-66AA-4C04-B2DF-74958D9D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117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3E014-E0DB-4985-AFB7-70C871A8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72808EF-0AB7-699B-B8C0-75C71C1FB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/>
        </p:blipFill>
        <p:spPr>
          <a:xfrm>
            <a:off x="107504" y="1609725"/>
            <a:ext cx="4337116" cy="225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DD18B3C0-4B29-E80C-E953-8F9A5A1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/>
          <a:stretch/>
        </p:blipFill>
        <p:spPr>
          <a:xfrm>
            <a:off x="4744713" y="1609725"/>
            <a:ext cx="4291783" cy="329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1846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MPLG Log Decoding, Block-level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6A5E4-66AA-4C04-B2DF-74958D9D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117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3E014-E0DB-4985-AFB7-70C871A8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2036AC4-B427-A8EF-4D4C-6874E677F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4789" r="5974" b="66016"/>
          <a:stretch/>
        </p:blipFill>
        <p:spPr>
          <a:xfrm>
            <a:off x="107504" y="1618108"/>
            <a:ext cx="4359530" cy="220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427F4B4-06B9-43EE-5B49-C1B47BD8A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41003" r="3199"/>
          <a:stretch/>
        </p:blipFill>
        <p:spPr>
          <a:xfrm>
            <a:off x="4752020" y="1600200"/>
            <a:ext cx="4134612" cy="32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6350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MPLG-enhanced Codes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7475"/>
            <a:ext cx="8226425" cy="4479925"/>
          </a:xfrm>
        </p:spPr>
        <p:txBody>
          <a:bodyPr/>
          <a:lstStyle/>
          <a:p>
            <a:r>
              <a:rPr lang="en-US" dirty="0"/>
              <a:t>High-performance GPU codes from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Gardenia, </a:t>
            </a:r>
            <a:r>
              <a:rPr lang="en-US" dirty="0" err="1">
                <a:solidFill>
                  <a:srgbClr val="0070C0"/>
                </a:solidFill>
              </a:rPr>
              <a:t>Rodinia</a:t>
            </a:r>
            <a:r>
              <a:rPr lang="en-US" dirty="0">
                <a:solidFill>
                  <a:srgbClr val="0070C0"/>
                </a:solidFill>
              </a:rPr>
              <a:t>, and ECL benchmark suites</a:t>
            </a:r>
          </a:p>
          <a:p>
            <a:pPr lvl="1"/>
            <a:r>
              <a:rPr lang="en-US" b="1" dirty="0"/>
              <a:t>BFS:</a:t>
            </a:r>
            <a:r>
              <a:rPr lang="en-US" dirty="0"/>
              <a:t> </a:t>
            </a:r>
            <a:r>
              <a:rPr lang="en-US" dirty="0" err="1"/>
              <a:t>Rodinia</a:t>
            </a:r>
            <a:r>
              <a:rPr lang="en-US" dirty="0"/>
              <a:t> (thread level)</a:t>
            </a:r>
          </a:p>
          <a:p>
            <a:pPr lvl="1"/>
            <a:r>
              <a:rPr lang="en-US" b="1" dirty="0"/>
              <a:t>CC:</a:t>
            </a:r>
            <a:r>
              <a:rPr lang="en-US" dirty="0"/>
              <a:t> Gardenia (thread and warp level), ECL (hybrid)</a:t>
            </a:r>
          </a:p>
          <a:p>
            <a:pPr lvl="1"/>
            <a:r>
              <a:rPr lang="en-US" b="1" dirty="0"/>
              <a:t>GC:</a:t>
            </a:r>
            <a:r>
              <a:rPr lang="en-US" dirty="0"/>
              <a:t> ECL (hybrid)</a:t>
            </a:r>
            <a:endParaRPr lang="en-US" b="1" dirty="0"/>
          </a:p>
          <a:p>
            <a:pPr lvl="1"/>
            <a:r>
              <a:rPr lang="en-US" b="1" dirty="0"/>
              <a:t>MIS:</a:t>
            </a:r>
            <a:r>
              <a:rPr lang="en-US" dirty="0"/>
              <a:t> ECL (thread level)</a:t>
            </a:r>
          </a:p>
          <a:p>
            <a:pPr lvl="1"/>
            <a:r>
              <a:rPr lang="en-US" b="1" dirty="0"/>
              <a:t>MST:</a:t>
            </a:r>
            <a:r>
              <a:rPr lang="en-US" dirty="0"/>
              <a:t> Gardenia (thread level)</a:t>
            </a:r>
          </a:p>
          <a:p>
            <a:pPr lvl="1"/>
            <a:r>
              <a:rPr lang="en-US" b="1" dirty="0"/>
              <a:t>SSSP:</a:t>
            </a:r>
            <a:r>
              <a:rPr lang="en-US" dirty="0"/>
              <a:t> Gardenia (thread level)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664F4-E1AB-4B7F-AF70-8E559925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3355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CBF12-92A9-43E9-9404-9AEFB605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625" y="5969000"/>
            <a:ext cx="1905000" cy="45720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71F4168A-6197-4FA2-8FCD-FFA8BD639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7600"/>
            <a:ext cx="27530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74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1</a:t>
            </a:r>
          </a:p>
          <a:p>
            <a:pPr lvl="1"/>
            <a:r>
              <a:rPr lang="en-US" dirty="0"/>
              <a:t>Ryzen </a:t>
            </a:r>
            <a:r>
              <a:rPr lang="en-US" dirty="0" err="1"/>
              <a:t>Threadripper</a:t>
            </a:r>
            <a:r>
              <a:rPr lang="en-US" dirty="0"/>
              <a:t> 2950X CPU with 16 HT cores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TITAN V GPU</a:t>
            </a:r>
          </a:p>
          <a:p>
            <a:pPr lvl="2"/>
            <a:r>
              <a:rPr lang="en-US" dirty="0"/>
              <a:t>80 SMs, 96 kB/SM L1 cache, 4.5 MB L2 cache, 12 GB global memory, </a:t>
            </a:r>
            <a:r>
              <a:rPr lang="en-US" dirty="0">
                <a:solidFill>
                  <a:srgbClr val="FF0000"/>
                </a:solidFill>
              </a:rPr>
              <a:t>652 GB/s </a:t>
            </a:r>
            <a:r>
              <a:rPr lang="en-US" dirty="0"/>
              <a:t>peak memory bandwidth</a:t>
            </a:r>
          </a:p>
          <a:p>
            <a:r>
              <a:rPr lang="en-US" dirty="0"/>
              <a:t>System 2</a:t>
            </a:r>
          </a:p>
          <a:p>
            <a:pPr lvl="1"/>
            <a:r>
              <a:rPr lang="en-US" dirty="0"/>
              <a:t>Xeon Gold 6226R CPU with 32 HT cores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RTX 3090 GPU</a:t>
            </a:r>
          </a:p>
          <a:p>
            <a:pPr lvl="2"/>
            <a:r>
              <a:rPr lang="en-US" dirty="0"/>
              <a:t>82 SMs, 128 kB/SM L1 cache, 6 MB L2 cache, 24 GB global memory, </a:t>
            </a:r>
            <a:r>
              <a:rPr lang="en-US" dirty="0">
                <a:solidFill>
                  <a:srgbClr val="FF0000"/>
                </a:solidFill>
              </a:rPr>
              <a:t>936 GB/s </a:t>
            </a:r>
            <a:r>
              <a:rPr lang="en-US" dirty="0"/>
              <a:t>peak memory bandwidth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E87B-CAB0-4450-AA56-900F0AC5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3355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FEC6E-9903-430A-83EB-D4AC4C7C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625" y="5969000"/>
            <a:ext cx="1905000" cy="45720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5" name="Picture 4" descr="A picture containing fan, device, engine&#10;&#10;Description automatically generated">
            <a:extLst>
              <a:ext uri="{FF2B5EF4-FFF2-40B4-BE49-F238E27FC236}">
                <a16:creationId xmlns:a16="http://schemas.microsoft.com/office/drawing/2014/main" id="{07D9523B-D450-4BAC-ACC3-914F0B8F0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14" y="3528305"/>
            <a:ext cx="1892392" cy="14174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B477A67-41B7-458F-B5C8-2A0E87E2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Input Graphs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2FE66-2A32-4492-A62A-327E897D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6403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85407-BF68-4ECD-B350-89EC926C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625" y="5971818"/>
            <a:ext cx="1905000" cy="45720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27C1C53-CA4F-F7E5-AD37-02C1DCFCE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4330" r="3311" b="4330"/>
          <a:stretch/>
        </p:blipFill>
        <p:spPr>
          <a:xfrm>
            <a:off x="818148" y="1524000"/>
            <a:ext cx="750770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454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1C51-7D74-4F59-BC29-BEAABFDF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Compression Ratio Comparison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A0824FBD-2629-4C15-8322-BE9BAF07DBA7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1148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97ECB-C698-49FE-ABE3-BF25516A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6403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9D20-84FB-4369-91DA-42983F73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8780B48-6C41-4A42-B3FC-2287EA73ADAC}"/>
              </a:ext>
            </a:extLst>
          </p:cNvPr>
          <p:cNvSpPr/>
          <p:nvPr/>
        </p:nvSpPr>
        <p:spPr bwMode="auto">
          <a:xfrm>
            <a:off x="6781800" y="1624330"/>
            <a:ext cx="1981199" cy="639763"/>
          </a:xfrm>
          <a:prstGeom prst="wedgeEllipseCallout">
            <a:avLst>
              <a:gd name="adj1" fmla="val 23584"/>
              <a:gd name="adj2" fmla="val 96496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LIGRA+ is 15% better on average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7503FE-0A55-4B65-B248-1CD80AAF5836}"/>
              </a:ext>
            </a:extLst>
          </p:cNvPr>
          <p:cNvSpPr/>
          <p:nvPr/>
        </p:nvSpPr>
        <p:spPr bwMode="auto">
          <a:xfrm>
            <a:off x="1524000" y="1588771"/>
            <a:ext cx="2209800" cy="639762"/>
          </a:xfrm>
          <a:prstGeom prst="wedgeEllipseCallout">
            <a:avLst>
              <a:gd name="adj1" fmla="val -47079"/>
              <a:gd name="adj2" fmla="val 87340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MPLG compresses some graphs better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8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BE6AF1FD-36A8-4B66-89B7-C1ADB4907461}"/>
              </a:ext>
            </a:extLst>
          </p:cNvPr>
          <p:cNvSpPr/>
          <p:nvPr/>
        </p:nvSpPr>
        <p:spPr bwMode="auto">
          <a:xfrm>
            <a:off x="4419600" y="4361445"/>
            <a:ext cx="76200" cy="45719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0650F-35B8-491F-BF4A-E27B1536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F410597-D9BC-40C9-9248-F97F97F3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6403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2A5FB0-DBAE-44FA-A614-3D64566A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MPLG Speedup on RTX 3090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073A56E-A8D6-45C9-AC4A-16413AF45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601643"/>
              </p:ext>
            </p:extLst>
          </p:nvPr>
        </p:nvGraphicFramePr>
        <p:xfrm>
          <a:off x="457200" y="1368149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153DB326-6FF9-4902-B57F-6EE0FE5B9EB2}"/>
              </a:ext>
            </a:extLst>
          </p:cNvPr>
          <p:cNvSpPr/>
          <p:nvPr/>
        </p:nvSpPr>
        <p:spPr bwMode="auto">
          <a:xfrm>
            <a:off x="1295400" y="1489248"/>
            <a:ext cx="2971800" cy="685800"/>
          </a:xfrm>
          <a:prstGeom prst="ellipse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above 1.0 in all cases (i.e., speedup)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8264EAD-193A-44C3-BD3C-2305C6A5E44C}"/>
              </a:ext>
            </a:extLst>
          </p:cNvPr>
          <p:cNvSpPr/>
          <p:nvPr/>
        </p:nvSpPr>
        <p:spPr bwMode="auto">
          <a:xfrm>
            <a:off x="4800600" y="1689322"/>
            <a:ext cx="1878563" cy="914401"/>
          </a:xfrm>
          <a:prstGeom prst="wedgeEllipseCallout">
            <a:avLst>
              <a:gd name="adj1" fmla="val 63608"/>
              <a:gd name="adj2" fmla="val -14267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Up to 32% performance increase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A62D16-740F-4433-AA9F-90349C239D30}"/>
              </a:ext>
            </a:extLst>
          </p:cNvPr>
          <p:cNvSpPr/>
          <p:nvPr/>
        </p:nvSpPr>
        <p:spPr bwMode="auto">
          <a:xfrm>
            <a:off x="1905000" y="3700436"/>
            <a:ext cx="2971800" cy="685800"/>
          </a:xfrm>
          <a:prstGeom prst="ellipse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Speedup on all inputs for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ecl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-CC and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rd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-BFS</a:t>
            </a:r>
          </a:p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86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ACBC-6FA0-4CD1-935D-9ABFA82B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MPLG Speedup on TITAN 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22D58-8FFE-48AD-AA1B-A13504A8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2" y="5969000"/>
            <a:ext cx="5641848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5415B-2490-4DCE-9E8A-F7EEF4AD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16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CC9D82-2AD8-4C04-8610-7AF5F502F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4058"/>
              </p:ext>
            </p:extLst>
          </p:nvPr>
        </p:nvGraphicFramePr>
        <p:xfrm>
          <a:off x="457200" y="13716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43A617C-37EF-4913-BE0B-49BC00D9044A}"/>
              </a:ext>
            </a:extLst>
          </p:cNvPr>
          <p:cNvSpPr/>
          <p:nvPr/>
        </p:nvSpPr>
        <p:spPr bwMode="auto">
          <a:xfrm>
            <a:off x="2286000" y="1371600"/>
            <a:ext cx="1878563" cy="639762"/>
          </a:xfrm>
          <a:prstGeom prst="wedgeEllipseCallout">
            <a:avLst>
              <a:gd name="adj1" fmla="val 42781"/>
              <a:gd name="adj2" fmla="val 150436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Highest median speedup of 12%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3AE5122-E0ED-4BA2-96EB-CCDEDEB049E7}"/>
              </a:ext>
            </a:extLst>
          </p:cNvPr>
          <p:cNvSpPr/>
          <p:nvPr/>
        </p:nvSpPr>
        <p:spPr bwMode="auto">
          <a:xfrm>
            <a:off x="4800600" y="1401147"/>
            <a:ext cx="1878563" cy="914401"/>
          </a:xfrm>
          <a:prstGeom prst="wedgeEllipseCallout">
            <a:avLst>
              <a:gd name="adj1" fmla="val 59684"/>
              <a:gd name="adj2" fmla="val -16319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Up to 67% performance increase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D2FDFBE-9C10-465F-98DC-F25E60891E6B}"/>
              </a:ext>
            </a:extLst>
          </p:cNvPr>
          <p:cNvSpPr/>
          <p:nvPr/>
        </p:nvSpPr>
        <p:spPr bwMode="auto">
          <a:xfrm>
            <a:off x="1955524" y="4038600"/>
            <a:ext cx="1878563" cy="640190"/>
          </a:xfrm>
          <a:prstGeom prst="wedgeEllipseCallout">
            <a:avLst>
              <a:gd name="adj1" fmla="val -60019"/>
              <a:gd name="adj2" fmla="val 69395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Max slowdown of 38%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ACBC-6FA0-4CD1-935D-9ABFA82B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MPLG cache misses on TITAN 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22D58-8FFE-48AD-AA1B-A13504A8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2" y="5969000"/>
            <a:ext cx="5641848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5415B-2490-4DCE-9E8A-F7EEF4AD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12</a:t>
            </a: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B88C9C75-B51C-EB8B-D231-6459C1CDB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47775"/>
            <a:ext cx="8458200" cy="436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0C1714-DA30-10B4-42B5-8B5849E6CD2E}"/>
              </a:ext>
            </a:extLst>
          </p:cNvPr>
          <p:cNvSpPr/>
          <p:nvPr/>
        </p:nvSpPr>
        <p:spPr bwMode="auto">
          <a:xfrm>
            <a:off x="4247964" y="1592796"/>
            <a:ext cx="2971800" cy="685800"/>
          </a:xfrm>
          <a:prstGeom prst="ellipse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below 1.0 in all cases (i.e., fewer misses)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55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6402-45F1-49EA-9484-096A2D3C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of Benchmark Suites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AE28-3090-4E04-9CBB-A82200018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Calibri" panose="020F0502020204030204" pitchFamily="34" charset="0"/>
              </a:rPr>
              <a:t>MPLG achieves several new </a:t>
            </a:r>
            <a:r>
              <a:rPr lang="en-US" sz="2800" dirty="0">
                <a:solidFill>
                  <a:srgbClr val="FF0000"/>
                </a:solidFill>
                <a:cs typeface="Calibri" panose="020F0502020204030204" pitchFamily="34" charset="0"/>
              </a:rPr>
              <a:t>speed records</a:t>
            </a:r>
          </a:p>
          <a:p>
            <a:pPr lvl="1">
              <a:spcBef>
                <a:spcPts val="800"/>
              </a:spcBef>
            </a:pPr>
            <a:r>
              <a:rPr lang="en-US" sz="2400" dirty="0">
                <a:cs typeface="Calibri" panose="020F0502020204030204" pitchFamily="34" charset="0"/>
              </a:rPr>
              <a:t>By adding compression to high-speed graph codes</a:t>
            </a:r>
          </a:p>
          <a:p>
            <a:pPr>
              <a:spcBef>
                <a:spcPts val="800"/>
              </a:spcBef>
            </a:pPr>
            <a:endParaRPr lang="en-US" sz="1600" b="1" dirty="0"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800" b="1" dirty="0" err="1">
                <a:cs typeface="Calibri" panose="020F0502020204030204" pitchFamily="34" charset="0"/>
              </a:rPr>
              <a:t>ecl</a:t>
            </a:r>
            <a:r>
              <a:rPr lang="en-US" sz="2800" b="1" dirty="0">
                <a:cs typeface="Calibri" panose="020F0502020204030204" pitchFamily="34" charset="0"/>
              </a:rPr>
              <a:t>-MIS</a:t>
            </a:r>
            <a:r>
              <a:rPr lang="en-US" sz="2800" dirty="0">
                <a:cs typeface="Calibri" panose="020F0502020204030204" pitchFamily="34" charset="0"/>
              </a:rPr>
              <a:t>: up to </a:t>
            </a:r>
            <a:r>
              <a:rPr lang="en-US" sz="2800" dirty="0">
                <a:solidFill>
                  <a:srgbClr val="0070C0"/>
                </a:solidFill>
                <a:cs typeface="Calibri" panose="020F0502020204030204" pitchFamily="34" charset="0"/>
              </a:rPr>
              <a:t>21% </a:t>
            </a:r>
            <a:r>
              <a:rPr lang="en-US" sz="2800" dirty="0">
                <a:cs typeface="Calibri" panose="020F0502020204030204" pitchFamily="34" charset="0"/>
              </a:rPr>
              <a:t>faster (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86 billion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dges / second)</a:t>
            </a:r>
          </a:p>
          <a:p>
            <a:pPr>
              <a:spcBef>
                <a:spcPts val="1000"/>
              </a:spcBef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ecl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-CC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up to</a:t>
            </a:r>
            <a:r>
              <a:rPr 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cs typeface="Calibri" panose="020F0502020204030204" pitchFamily="34" charset="0"/>
              </a:rPr>
              <a:t>15%</a:t>
            </a:r>
            <a:r>
              <a:rPr lang="en-US" sz="28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cs typeface="Calibri" panose="020F0502020204030204" pitchFamily="34" charset="0"/>
              </a:rPr>
              <a:t>faster (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53 billion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edges / second)</a:t>
            </a:r>
            <a:endParaRPr lang="en-US" sz="2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ecl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-GC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up to </a:t>
            </a:r>
            <a:r>
              <a:rPr lang="en-US" sz="2800" dirty="0">
                <a:solidFill>
                  <a:srgbClr val="0070C0"/>
                </a:solidFill>
                <a:cs typeface="Calibri" panose="020F0502020204030204" pitchFamily="34" charset="0"/>
              </a:rPr>
              <a:t>16%</a:t>
            </a:r>
            <a:r>
              <a:rPr lang="en-US" sz="28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cs typeface="Calibri" panose="020F0502020204030204" pitchFamily="34" charset="0"/>
              </a:rPr>
              <a:t>faster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(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16 billion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edges / second)</a:t>
            </a:r>
          </a:p>
          <a:p>
            <a:pPr>
              <a:spcBef>
                <a:spcPts val="1000"/>
              </a:spcBef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rd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-BFS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up to </a:t>
            </a:r>
            <a:r>
              <a:rPr lang="en-US" sz="2800" dirty="0">
                <a:solidFill>
                  <a:srgbClr val="0070C0"/>
                </a:solidFill>
                <a:cs typeface="Calibri" panose="020F0502020204030204" pitchFamily="34" charset="0"/>
              </a:rPr>
              <a:t>22% 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faster (6 billion edges / second)</a:t>
            </a:r>
          </a:p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gr-MST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up to </a:t>
            </a:r>
            <a:r>
              <a:rPr lang="en-US" sz="2800" dirty="0">
                <a:solidFill>
                  <a:srgbClr val="0070C0"/>
                </a:solidFill>
                <a:cs typeface="Calibri" panose="020F0502020204030204" pitchFamily="34" charset="0"/>
              </a:rPr>
              <a:t>8%</a:t>
            </a:r>
            <a:r>
              <a:rPr lang="en-US" sz="28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faster (56 million edges / second)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00D9-DEE5-45F7-B528-21591D90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86F01-4046-4816-B476-E079DD44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625" y="5969000"/>
            <a:ext cx="1905000" cy="457200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448471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Compressed In-memory Graphs for Accelerating GPU-based Analytics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5200"/>
            <a:ext cx="8534400" cy="2286000"/>
          </a:xfrm>
        </p:spPr>
        <p:txBody>
          <a:bodyPr/>
          <a:lstStyle/>
          <a:p>
            <a:r>
              <a:rPr lang="en-US" sz="2800" dirty="0" err="1"/>
              <a:t>Noushin</a:t>
            </a:r>
            <a:r>
              <a:rPr lang="en-US" sz="2800" dirty="0"/>
              <a:t> Azami and Martin </a:t>
            </a:r>
            <a:r>
              <a:rPr lang="en-US" sz="2800" dirty="0" err="1"/>
              <a:t>Burtscher</a:t>
            </a:r>
            <a:endParaRPr lang="en-US" sz="2800" baseline="30000" dirty="0"/>
          </a:p>
          <a:p>
            <a:r>
              <a:rPr lang="en-US" sz="2800" dirty="0"/>
              <a:t>Department of Computer Science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6D1F3-8A05-455E-9D95-CE632D117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4451858"/>
            <a:ext cx="2743200" cy="133934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57F49E3-9231-CD41-303E-53198B7F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0"/>
            <a:ext cx="1981200" cy="11329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538C-5A2B-4312-AA6A-F121F274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LIGRA+ CILK Speedup on Xeon 6226R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BBD8A-6396-4511-995F-D55DDEE0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F8488-0777-4C5D-909C-789A74C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4910" y="5969000"/>
            <a:ext cx="1905000" cy="457200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8DC4A2E-F83C-4D9F-9127-AECC2F06D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781715"/>
              </p:ext>
            </p:extLst>
          </p:nvPr>
        </p:nvGraphicFramePr>
        <p:xfrm>
          <a:off x="457200" y="13716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7893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6549-9176-41E2-9114-98C876B5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3820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LIGRA+ CILK Speedup on Ryzen 2950X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E56E0-1945-4E37-ADA5-FBE44243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879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3947-8317-45A6-A5A6-2ACBEF94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D9AD9EC-1313-4E19-AB63-D004D8624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010024"/>
              </p:ext>
            </p:extLst>
          </p:nvPr>
        </p:nvGraphicFramePr>
        <p:xfrm>
          <a:off x="457200" y="141732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1CEE3CE-0A87-421F-AC0A-36F0CAB58C9E}"/>
              </a:ext>
            </a:extLst>
          </p:cNvPr>
          <p:cNvSpPr/>
          <p:nvPr/>
        </p:nvSpPr>
        <p:spPr bwMode="auto">
          <a:xfrm>
            <a:off x="5932714" y="1336766"/>
            <a:ext cx="1954763" cy="946150"/>
          </a:xfrm>
          <a:prstGeom prst="wedgeEllipseCallout">
            <a:avLst>
              <a:gd name="adj1" fmla="val 65868"/>
              <a:gd name="adj2" fmla="val 10540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Up to 27% performance increase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BCD00CA4-8505-49DC-A1E2-95D77CEFDFCE}"/>
              </a:ext>
            </a:extLst>
          </p:cNvPr>
          <p:cNvSpPr/>
          <p:nvPr/>
        </p:nvSpPr>
        <p:spPr bwMode="auto">
          <a:xfrm>
            <a:off x="4495800" y="3733800"/>
            <a:ext cx="1878563" cy="640190"/>
          </a:xfrm>
          <a:prstGeom prst="wedgeEllipseCallout">
            <a:avLst>
              <a:gd name="adj1" fmla="val 69948"/>
              <a:gd name="adj2" fmla="val 46561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Max slowdown of 96%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04B693-1F16-431C-8B89-120CAE52B893}"/>
              </a:ext>
            </a:extLst>
          </p:cNvPr>
          <p:cNvSpPr/>
          <p:nvPr/>
        </p:nvSpPr>
        <p:spPr bwMode="auto">
          <a:xfrm>
            <a:off x="2843808" y="1466954"/>
            <a:ext cx="2814122" cy="685773"/>
          </a:xfrm>
          <a:prstGeom prst="ellipse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is below 1.0 in all cases (i.e., slowdown)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458200" cy="447992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0000"/>
                </a:solidFill>
              </a:rPr>
              <a:t>Compressed</a:t>
            </a:r>
            <a:r>
              <a:rPr lang="en-US" dirty="0"/>
              <a:t> in-memory</a:t>
            </a:r>
            <a:r>
              <a:rPr lang="en-US" dirty="0">
                <a:solidFill>
                  <a:srgbClr val="FF0000"/>
                </a:solidFill>
              </a:rPr>
              <a:t> graph </a:t>
            </a:r>
            <a:r>
              <a:rPr lang="en-US" dirty="0"/>
              <a:t>representation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Speeds up read accesses but requires decompression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0070C0"/>
                </a:solidFill>
              </a:rPr>
              <a:t>Difficult to reap benefit, especially on GPUs with HBM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LIGRA+ pioneered idea on CPUs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Makes larger graphs fit in memory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Has better compression but worse speedup than MPLG</a:t>
            </a:r>
          </a:p>
          <a:p>
            <a:pPr>
              <a:spcBef>
                <a:spcPts val="400"/>
              </a:spcBef>
            </a:pPr>
            <a:r>
              <a:rPr lang="en-US" dirty="0"/>
              <a:t>Massively Parallel Log Graphs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First solution to yield benefit on </a:t>
            </a:r>
            <a:r>
              <a:rPr lang="en-US" dirty="0">
                <a:solidFill>
                  <a:srgbClr val="FF0000"/>
                </a:solidFill>
              </a:rPr>
              <a:t>GPUs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Lossless compression with log encoding down to 59%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rgbClr val="FF0000"/>
                </a:solidFill>
              </a:rPr>
              <a:t>Accelerates</a:t>
            </a:r>
            <a:r>
              <a:rPr lang="en-US" dirty="0"/>
              <a:t> high-performance GPU codes by up to 67%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84DC0-0345-46A9-BEB3-8B5F57AF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7165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CED0C-743D-417F-8AC3-D436FBDE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818"/>
            <a:ext cx="1905000" cy="457200"/>
          </a:xfrm>
        </p:spPr>
        <p:txBody>
          <a:bodyPr/>
          <a:lstStyle/>
          <a:p>
            <a:r>
              <a:rPr lang="en-US" dirty="0"/>
              <a:t>20</a:t>
            </a:r>
          </a:p>
        </p:txBody>
      </p:sp>
      <p:pic>
        <p:nvPicPr>
          <p:cNvPr id="6" name="Picture 2" descr="C:\Documents and Settings\Martin Burtscher\Local Settings\Temporary Internet Files\Content.IE5\QNWT6PGV\MC900441884[1].wmf">
            <a:extLst>
              <a:ext uri="{FF2B5EF4-FFF2-40B4-BE49-F238E27FC236}">
                <a16:creationId xmlns:a16="http://schemas.microsoft.com/office/drawing/2014/main" id="{9E6FED9A-3465-44DA-8314-5B430A1B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7504" y="3969060"/>
            <a:ext cx="1252744" cy="10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458200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NSF, NVIDIA, and reviewers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noushin.azami@txstate.edu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lvl="3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Web page (link to paper and source code)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http://cs.txstate.edu/~burtscher/research/MPLG/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84DC0-0345-46A9-BEB3-8B5F57AF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7165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CED0C-743D-417F-8AC3-D436FBDE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818"/>
            <a:ext cx="1905000" cy="457200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B709F0-5A35-BE4F-AFFC-E4A5B880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1" y="1517566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F8593-8B68-89BD-217C-DE3F73E22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2" y="2868168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082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33179179-B445-4380-AB30-C6AF244A4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71600"/>
            <a:ext cx="1845356" cy="1174750"/>
          </a:xfrm>
          <a:prstGeom prst="rect">
            <a:avLst/>
          </a:prstGeom>
        </p:spPr>
      </p:pic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458200" cy="4479925"/>
          </a:xfrm>
        </p:spPr>
        <p:txBody>
          <a:bodyPr/>
          <a:lstStyle/>
          <a:p>
            <a:r>
              <a:rPr lang="en-US" dirty="0"/>
              <a:t>Graph analytics codes are widely used</a:t>
            </a:r>
          </a:p>
          <a:p>
            <a:pPr lvl="1"/>
            <a:r>
              <a:rPr lang="en-US" dirty="0"/>
              <a:t>Mostly </a:t>
            </a:r>
            <a:r>
              <a:rPr lang="en-US" dirty="0">
                <a:solidFill>
                  <a:srgbClr val="FF0000"/>
                </a:solidFill>
              </a:rPr>
              <a:t>irregular</a:t>
            </a:r>
          </a:p>
          <a:p>
            <a:pPr lvl="1"/>
            <a:r>
              <a:rPr lang="en-US" dirty="0"/>
              <a:t>Process large graphs</a:t>
            </a:r>
          </a:p>
          <a:p>
            <a:pPr lvl="1"/>
            <a:r>
              <a:rPr lang="en-US" dirty="0"/>
              <a:t>Memory accesses are performance bottleneck</a:t>
            </a:r>
            <a:endParaRPr lang="en-US" sz="700" dirty="0"/>
          </a:p>
          <a:p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compressed</a:t>
            </a:r>
            <a:r>
              <a:rPr lang="en-US" dirty="0"/>
              <a:t> in-memory representation</a:t>
            </a:r>
          </a:p>
          <a:p>
            <a:pPr lvl="1"/>
            <a:r>
              <a:rPr lang="en-US" dirty="0"/>
              <a:t>Can speed up memory accesses</a:t>
            </a:r>
          </a:p>
          <a:p>
            <a:pPr lvl="1"/>
            <a:r>
              <a:rPr lang="en-US" dirty="0"/>
              <a:t>Requires extra computation to decompress</a:t>
            </a:r>
          </a:p>
          <a:p>
            <a:r>
              <a:rPr lang="en-US" dirty="0"/>
              <a:t>Hard to reap benefit on </a:t>
            </a:r>
            <a:r>
              <a:rPr lang="en-US" dirty="0">
                <a:solidFill>
                  <a:srgbClr val="FF0000"/>
                </a:solidFill>
              </a:rPr>
              <a:t>GPUs</a:t>
            </a:r>
            <a:r>
              <a:rPr lang="en-US" dirty="0"/>
              <a:t> due to fast memory</a:t>
            </a:r>
          </a:p>
          <a:p>
            <a:pPr lvl="1"/>
            <a:r>
              <a:rPr lang="en-US" dirty="0"/>
              <a:t>Our solution: </a:t>
            </a:r>
            <a:r>
              <a:rPr lang="en-US" dirty="0">
                <a:solidFill>
                  <a:srgbClr val="0070C0"/>
                </a:solidFill>
              </a:rPr>
              <a:t>Massively Parallel Log Graph </a:t>
            </a:r>
            <a:r>
              <a:rPr lang="en-US" dirty="0"/>
              <a:t>(MPLG)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F40B2-DDF6-4282-BB28-A7EC89A3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117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F7E6F-3A66-4707-A63C-5A4F4ACF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Compressed in-memory graph representation</a:t>
            </a:r>
          </a:p>
          <a:p>
            <a:pPr lvl="1"/>
            <a:r>
              <a:rPr lang="en-US" dirty="0"/>
              <a:t>First to run GPU graph codes on </a:t>
            </a:r>
            <a:r>
              <a:rPr lang="en-US" dirty="0">
                <a:solidFill>
                  <a:srgbClr val="FF0000"/>
                </a:solidFill>
              </a:rPr>
              <a:t>compressed</a:t>
            </a:r>
            <a:r>
              <a:rPr lang="en-US" dirty="0"/>
              <a:t> graphs</a:t>
            </a:r>
          </a:p>
          <a:p>
            <a:pPr lvl="1"/>
            <a:r>
              <a:rPr lang="en-US" dirty="0"/>
              <a:t>Can fit 20% to 70% larger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Massively parallel decompression</a:t>
            </a:r>
          </a:p>
          <a:p>
            <a:pPr lvl="1"/>
            <a:r>
              <a:rPr lang="en-US" dirty="0"/>
              <a:t>High throughput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r>
              <a:rPr lang="en-US" dirty="0"/>
              <a:t>Thread, warp, block, and hybrid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MPLG accelerates </a:t>
            </a:r>
            <a:r>
              <a:rPr lang="en-US" dirty="0">
                <a:solidFill>
                  <a:srgbClr val="FF0000"/>
                </a:solidFill>
              </a:rPr>
              <a:t>fastest</a:t>
            </a:r>
            <a:r>
              <a:rPr lang="en-US" dirty="0"/>
              <a:t> GPU graph algorithms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61EA7-132B-41CF-B99B-F8CC1D13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952591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DFD1-F1E9-4694-99E1-7DEFCAF9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85284"/>
            <a:ext cx="1905000" cy="4572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F323368-480B-4734-9C7B-4F5C72C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53" y="2636912"/>
            <a:ext cx="1784739" cy="17847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LIGRA+ (DCC 2015)</a:t>
            </a:r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545124"/>
            <a:ext cx="8381999" cy="1353466"/>
          </a:xfrm>
        </p:spPr>
        <p:txBody>
          <a:bodyPr/>
          <a:lstStyle/>
          <a:p>
            <a:r>
              <a:rPr lang="en-US" sz="2600" dirty="0"/>
              <a:t>Parallel over vertices, divides up high-degree vertices</a:t>
            </a:r>
          </a:p>
          <a:p>
            <a:r>
              <a:rPr lang="en-US" sz="2600" dirty="0"/>
              <a:t>Only on CPUs, </a:t>
            </a:r>
            <a:r>
              <a:rPr lang="en-US" sz="2600" dirty="0">
                <a:solidFill>
                  <a:srgbClr val="0070C0"/>
                </a:solidFill>
              </a:rPr>
              <a:t>not enough parallelism for GPUs</a:t>
            </a:r>
          </a:p>
          <a:p>
            <a:r>
              <a:rPr lang="en-US" sz="2600" dirty="0"/>
              <a:t>Only applicable to LIGRA codes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ED2D9D0-0379-4DAB-8D2A-6BCFAF70F99E}"/>
              </a:ext>
            </a:extLst>
          </p:cNvPr>
          <p:cNvSpPr/>
          <p:nvPr/>
        </p:nvSpPr>
        <p:spPr>
          <a:xfrm>
            <a:off x="1358265" y="1955793"/>
            <a:ext cx="1219200" cy="457200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Graph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ABB78189-BDBD-44E0-835B-ABE32CA501C3}"/>
              </a:ext>
            </a:extLst>
          </p:cNvPr>
          <p:cNvSpPr/>
          <p:nvPr/>
        </p:nvSpPr>
        <p:spPr>
          <a:xfrm>
            <a:off x="947058" y="2519065"/>
            <a:ext cx="2057400" cy="457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rgbClr val="0000FF"/>
                </a:solidFill>
              </a:rPr>
              <a:t>Vertex Subset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7A7523F-5E40-444F-B84C-C75B26ED5CAB}"/>
              </a:ext>
            </a:extLst>
          </p:cNvPr>
          <p:cNvSpPr/>
          <p:nvPr/>
        </p:nvSpPr>
        <p:spPr>
          <a:xfrm>
            <a:off x="1078347" y="3079750"/>
            <a:ext cx="1600200" cy="457200"/>
          </a:xfrm>
          <a:prstGeom prst="roundRect">
            <a:avLst/>
          </a:prstGeom>
          <a:solidFill>
            <a:srgbClr val="66006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rgbClr val="660066"/>
                </a:solidFill>
              </a:rPr>
              <a:t>Edge Map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0A70C27-A7A3-4190-87ED-034C2554DB30}"/>
              </a:ext>
            </a:extLst>
          </p:cNvPr>
          <p:cNvSpPr/>
          <p:nvPr/>
        </p:nvSpPr>
        <p:spPr>
          <a:xfrm>
            <a:off x="1014033" y="3627213"/>
            <a:ext cx="1810032" cy="457200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rgbClr val="FF6600"/>
                </a:solidFill>
              </a:rPr>
              <a:t>Vertex Map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001BC47D-EFF1-4CC0-81F9-EF9A21F690EE}"/>
              </a:ext>
            </a:extLst>
          </p:cNvPr>
          <p:cNvSpPr/>
          <p:nvPr/>
        </p:nvSpPr>
        <p:spPr>
          <a:xfrm>
            <a:off x="642257" y="1295400"/>
            <a:ext cx="2667000" cy="32004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7FA01-83B6-4663-8021-E81ABE37A72A}"/>
              </a:ext>
            </a:extLst>
          </p:cNvPr>
          <p:cNvSpPr txBox="1"/>
          <p:nvPr/>
        </p:nvSpPr>
        <p:spPr>
          <a:xfrm>
            <a:off x="1284702" y="1373236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/>
              <a:t>Interface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E6B44E-96FA-4AD0-B03E-C4B0A4FC8FF7}"/>
              </a:ext>
            </a:extLst>
          </p:cNvPr>
          <p:cNvCxnSpPr>
            <a:cxnSpLocks/>
          </p:cNvCxnSpPr>
          <p:nvPr/>
        </p:nvCxnSpPr>
        <p:spPr>
          <a:xfrm flipH="1">
            <a:off x="2819400" y="2184393"/>
            <a:ext cx="111034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9EFB97-A70E-411B-B5AE-28C98F5EEA05}"/>
              </a:ext>
            </a:extLst>
          </p:cNvPr>
          <p:cNvCxnSpPr>
            <a:cxnSpLocks/>
          </p:cNvCxnSpPr>
          <p:nvPr/>
        </p:nvCxnSpPr>
        <p:spPr>
          <a:xfrm flipH="1">
            <a:off x="2857500" y="3308350"/>
            <a:ext cx="1034142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F54F0C-6435-4F5F-961B-0F96C74F4C86}"/>
              </a:ext>
            </a:extLst>
          </p:cNvPr>
          <p:cNvSpPr txBox="1"/>
          <p:nvPr/>
        </p:nvSpPr>
        <p:spPr>
          <a:xfrm>
            <a:off x="4061034" y="1947918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/>
              <a:t>Use compressed representation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2163A-8103-422B-9170-75F4A757DEAA}"/>
              </a:ext>
            </a:extLst>
          </p:cNvPr>
          <p:cNvSpPr txBox="1"/>
          <p:nvPr/>
        </p:nvSpPr>
        <p:spPr>
          <a:xfrm>
            <a:off x="4086992" y="3046554"/>
            <a:ext cx="3377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/>
              <a:t>Decode edges on-the-fly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39A0E-6D1A-42C2-A788-79617110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117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46B68-0A2D-45FA-BC12-1A6687D9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40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 pitchFamily="34" charset="0"/>
              </a:rPr>
              <a:t>CSR Graph Representation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BD868-CF67-4E29-94CB-2A054C43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971032"/>
            <a:ext cx="5716587" cy="45720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AD7D7-2A91-44AF-93F5-1D6C2165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4848" y="5971032"/>
            <a:ext cx="1905000" cy="45720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BA41A15-CC0A-48F7-B457-3FD19503F4AD}"/>
              </a:ext>
            </a:extLst>
          </p:cNvPr>
          <p:cNvSpPr/>
          <p:nvPr/>
        </p:nvSpPr>
        <p:spPr bwMode="auto">
          <a:xfrm>
            <a:off x="1182474" y="1342838"/>
            <a:ext cx="457200" cy="4572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6F8B4DB-6D60-4EDA-A48E-CAF67D9E4900}"/>
              </a:ext>
            </a:extLst>
          </p:cNvPr>
          <p:cNvSpPr/>
          <p:nvPr/>
        </p:nvSpPr>
        <p:spPr bwMode="auto">
          <a:xfrm>
            <a:off x="269446" y="2257238"/>
            <a:ext cx="457200" cy="4572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9D21882-04A5-4C2A-8B5B-ED95D890C93C}"/>
              </a:ext>
            </a:extLst>
          </p:cNvPr>
          <p:cNvSpPr/>
          <p:nvPr/>
        </p:nvSpPr>
        <p:spPr bwMode="auto">
          <a:xfrm>
            <a:off x="1182474" y="3171638"/>
            <a:ext cx="457200" cy="4572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5E1EFC2-B0AE-4FF7-9D7C-C73D66DAC67C}"/>
              </a:ext>
            </a:extLst>
          </p:cNvPr>
          <p:cNvSpPr/>
          <p:nvPr/>
        </p:nvSpPr>
        <p:spPr bwMode="auto">
          <a:xfrm>
            <a:off x="2098246" y="2257238"/>
            <a:ext cx="457200" cy="4572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8A7CBD-0443-4D83-9AE9-BD8571CA9BEE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654744" y="2659726"/>
            <a:ext cx="594685" cy="578867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7A2A76-01BB-4130-99EB-7AE9FB95D26A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 bwMode="auto">
          <a:xfrm>
            <a:off x="726646" y="2485838"/>
            <a:ext cx="1371600" cy="0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D4B317-2F98-48A4-8D37-765B56C94252}"/>
              </a:ext>
            </a:extLst>
          </p:cNvPr>
          <p:cNvCxnSpPr>
            <a:cxnSpLocks/>
          </p:cNvCxnSpPr>
          <p:nvPr/>
        </p:nvCxnSpPr>
        <p:spPr bwMode="auto">
          <a:xfrm>
            <a:off x="1585818" y="1712402"/>
            <a:ext cx="589738" cy="591110"/>
          </a:xfrm>
          <a:prstGeom prst="straightConnector1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65DC2A36-06D8-44AB-AD25-6864FCE4255C}"/>
              </a:ext>
            </a:extLst>
          </p:cNvPr>
          <p:cNvCxnSpPr>
            <a:cxnSpLocks/>
            <a:stCxn id="11" idx="6"/>
            <a:endCxn id="6" idx="6"/>
          </p:cNvCxnSpPr>
          <p:nvPr/>
        </p:nvCxnSpPr>
        <p:spPr bwMode="auto">
          <a:xfrm flipV="1">
            <a:off x="1639674" y="1571438"/>
            <a:ext cx="12700" cy="1828800"/>
          </a:xfrm>
          <a:prstGeom prst="curvedConnector3">
            <a:avLst>
              <a:gd name="adj1" fmla="val 8840000"/>
            </a:avLst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554C0A7-3F21-41A7-AF34-0AD12563C4C7}"/>
              </a:ext>
            </a:extLst>
          </p:cNvPr>
          <p:cNvSpPr txBox="1"/>
          <p:nvPr/>
        </p:nvSpPr>
        <p:spPr>
          <a:xfrm>
            <a:off x="1244807" y="138855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036E40-482B-4212-975D-68ABC9F9E6F5}"/>
              </a:ext>
            </a:extLst>
          </p:cNvPr>
          <p:cNvSpPr txBox="1"/>
          <p:nvPr/>
        </p:nvSpPr>
        <p:spPr>
          <a:xfrm>
            <a:off x="2163789" y="228578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F39A1D-78CB-4BA2-91C5-3C39B4BF7C6D}"/>
              </a:ext>
            </a:extLst>
          </p:cNvPr>
          <p:cNvSpPr txBox="1"/>
          <p:nvPr/>
        </p:nvSpPr>
        <p:spPr>
          <a:xfrm>
            <a:off x="1244807" y="320018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88C6E7-7B45-49EC-B7CC-7B45B967A71E}"/>
              </a:ext>
            </a:extLst>
          </p:cNvPr>
          <p:cNvSpPr txBox="1"/>
          <p:nvPr/>
        </p:nvSpPr>
        <p:spPr>
          <a:xfrm>
            <a:off x="336786" y="228578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C809DE-DDF6-4201-9679-B0E779463333}"/>
              </a:ext>
            </a:extLst>
          </p:cNvPr>
          <p:cNvCxnSpPr>
            <a:cxnSpLocks/>
            <a:stCxn id="11" idx="2"/>
            <a:endCxn id="10" idx="4"/>
          </p:cNvCxnSpPr>
          <p:nvPr/>
        </p:nvCxnSpPr>
        <p:spPr bwMode="auto">
          <a:xfrm flipH="1" flipV="1">
            <a:off x="498046" y="2714438"/>
            <a:ext cx="684428" cy="685800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AEF5C71-8655-4231-8B78-B531D107CD14}"/>
              </a:ext>
            </a:extLst>
          </p:cNvPr>
          <p:cNvSpPr txBox="1"/>
          <p:nvPr/>
        </p:nvSpPr>
        <p:spPr>
          <a:xfrm>
            <a:off x="3390900" y="1788668"/>
            <a:ext cx="236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0: {1, 2, 3}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{2}</a:t>
            </a:r>
          </a:p>
          <a:p>
            <a:pPr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{}</a:t>
            </a:r>
          </a:p>
          <a:p>
            <a:pPr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{0, 1}</a:t>
            </a:r>
          </a:p>
        </p:txBody>
      </p:sp>
      <p:graphicFrame>
        <p:nvGraphicFramePr>
          <p:cNvPr id="67" name="Table 67">
            <a:extLst>
              <a:ext uri="{FF2B5EF4-FFF2-40B4-BE49-F238E27FC236}">
                <a16:creationId xmlns:a16="http://schemas.microsoft.com/office/drawing/2014/main" id="{6B41BEFA-46EE-4F82-A646-BE7E2AB09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54555"/>
              </p:ext>
            </p:extLst>
          </p:nvPr>
        </p:nvGraphicFramePr>
        <p:xfrm>
          <a:off x="1363272" y="5117245"/>
          <a:ext cx="28194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805362887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488295496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838036206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4011007015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159357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12953"/>
                  </a:ext>
                </a:extLst>
              </a:tr>
            </a:tbl>
          </a:graphicData>
        </a:graphic>
      </p:graphicFrame>
      <p:graphicFrame>
        <p:nvGraphicFramePr>
          <p:cNvPr id="70" name="Table 67">
            <a:extLst>
              <a:ext uri="{FF2B5EF4-FFF2-40B4-BE49-F238E27FC236}">
                <a16:creationId xmlns:a16="http://schemas.microsoft.com/office/drawing/2014/main" id="{57ABA219-AEC6-4245-8F35-027E0D08E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11749"/>
              </p:ext>
            </p:extLst>
          </p:nvPr>
        </p:nvGraphicFramePr>
        <p:xfrm>
          <a:off x="1362574" y="4093167"/>
          <a:ext cx="34290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6946942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80536288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48829549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8380362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01100701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159357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rgbClr val="FFCCCC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rgbClr val="FFCCCC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gradFill>
                      <a:gsLst>
                        <a:gs pos="0">
                          <a:srgbClr val="FFCCCC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rgbClr val="FFCCCC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rgbClr val="FFCCCC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rgbClr val="FFCCCC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3912953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D97F4F1-25F9-499F-BCE6-8845D2FAF547}"/>
              </a:ext>
            </a:extLst>
          </p:cNvPr>
          <p:cNvCxnSpPr>
            <a:cxnSpLocks/>
          </p:cNvCxnSpPr>
          <p:nvPr/>
        </p:nvCxnSpPr>
        <p:spPr bwMode="auto">
          <a:xfrm flipV="1">
            <a:off x="624033" y="1725316"/>
            <a:ext cx="620774" cy="559279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AE61F36-9227-46C0-BFB1-FF4B3870CAAD}"/>
              </a:ext>
            </a:extLst>
          </p:cNvPr>
          <p:cNvSpPr txBox="1"/>
          <p:nvPr/>
        </p:nvSpPr>
        <p:spPr>
          <a:xfrm>
            <a:off x="486474" y="5117245"/>
            <a:ext cx="8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4FCF5F-32CD-464A-B36C-A9CBFAC55D7D}"/>
              </a:ext>
            </a:extLst>
          </p:cNvPr>
          <p:cNvSpPr txBox="1"/>
          <p:nvPr/>
        </p:nvSpPr>
        <p:spPr>
          <a:xfrm>
            <a:off x="485775" y="4093167"/>
            <a:ext cx="8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DAFAF1A-D9CD-4CC3-8023-A414BBABD73C}"/>
              </a:ext>
            </a:extLst>
          </p:cNvPr>
          <p:cNvSpPr txBox="1"/>
          <p:nvPr/>
        </p:nvSpPr>
        <p:spPr>
          <a:xfrm>
            <a:off x="1363272" y="5613615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24481A-A3C0-4794-9818-369A4E5AB0A2}"/>
              </a:ext>
            </a:extLst>
          </p:cNvPr>
          <p:cNvSpPr txBox="1"/>
          <p:nvPr/>
        </p:nvSpPr>
        <p:spPr>
          <a:xfrm>
            <a:off x="1929924" y="5613580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E80746-87C9-48C5-935E-3CD7F0A6F9D3}"/>
              </a:ext>
            </a:extLst>
          </p:cNvPr>
          <p:cNvSpPr txBox="1"/>
          <p:nvPr/>
        </p:nvSpPr>
        <p:spPr>
          <a:xfrm>
            <a:off x="2463325" y="5613615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D94FC44-0616-4933-912F-87FEF7610199}"/>
              </a:ext>
            </a:extLst>
          </p:cNvPr>
          <p:cNvSpPr txBox="1"/>
          <p:nvPr/>
        </p:nvSpPr>
        <p:spPr>
          <a:xfrm>
            <a:off x="3029977" y="5613580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CE4A89-FD4B-4809-88D2-2C8D4205CE1F}"/>
              </a:ext>
            </a:extLst>
          </p:cNvPr>
          <p:cNvSpPr txBox="1"/>
          <p:nvPr/>
        </p:nvSpPr>
        <p:spPr>
          <a:xfrm>
            <a:off x="486475" y="5613579"/>
            <a:ext cx="8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30E7C73-B2D6-44DA-93BA-98FFA036B712}"/>
              </a:ext>
            </a:extLst>
          </p:cNvPr>
          <p:cNvSpPr txBox="1"/>
          <p:nvPr/>
        </p:nvSpPr>
        <p:spPr>
          <a:xfrm>
            <a:off x="4908172" y="4058413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790D06E-5BD6-4843-B2A6-8CA101F91D5D}"/>
              </a:ext>
            </a:extLst>
          </p:cNvPr>
          <p:cNvSpPr txBox="1">
            <a:spLocks/>
          </p:cNvSpPr>
          <p:nvPr/>
        </p:nvSpPr>
        <p:spPr bwMode="auto">
          <a:xfrm>
            <a:off x="5562600" y="1323975"/>
            <a:ext cx="3276601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2200" kern="0" dirty="0"/>
              <a:t>Compressed Sparse Row (CSR)</a:t>
            </a:r>
          </a:p>
          <a:p>
            <a:pPr>
              <a:spcBef>
                <a:spcPts val="720"/>
              </a:spcBef>
            </a:pPr>
            <a:r>
              <a:rPr lang="en-US" sz="2200" kern="0" dirty="0"/>
              <a:t>Widely used graph representation</a:t>
            </a:r>
          </a:p>
          <a:p>
            <a:pPr>
              <a:spcBef>
                <a:spcPts val="720"/>
              </a:spcBef>
            </a:pPr>
            <a:r>
              <a:rPr lang="en-US" sz="2200" kern="0" dirty="0"/>
              <a:t>Index: start location of adjacency lists</a:t>
            </a:r>
          </a:p>
          <a:p>
            <a:pPr>
              <a:spcBef>
                <a:spcPts val="720"/>
              </a:spcBef>
            </a:pPr>
            <a:r>
              <a:rPr lang="en-US" sz="2200" kern="0" dirty="0"/>
              <a:t>Edge: concatenated adjacency lists</a:t>
            </a:r>
          </a:p>
          <a:p>
            <a:pPr>
              <a:spcBef>
                <a:spcPts val="720"/>
              </a:spcBef>
            </a:pPr>
            <a:r>
              <a:rPr lang="en-US" sz="2200" kern="0" dirty="0"/>
              <a:t>MPLG compresses (larger) </a:t>
            </a:r>
            <a:r>
              <a:rPr lang="en-US" sz="2200" kern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CCCC"/>
                </a:highlight>
              </a:rPr>
              <a:t>edge array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F902B-BB7A-4976-A46B-735C9F7DDB1C}"/>
              </a:ext>
            </a:extLst>
          </p:cNvPr>
          <p:cNvCxnSpPr>
            <a:cxnSpLocks/>
          </p:cNvCxnSpPr>
          <p:nvPr/>
        </p:nvCxnSpPr>
        <p:spPr bwMode="auto">
          <a:xfrm flipV="1">
            <a:off x="1626528" y="4453911"/>
            <a:ext cx="0" cy="656529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145097-0D27-4403-AE21-1C567E42AF5B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4937" y="4453911"/>
            <a:ext cx="1136091" cy="656529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7804944-4598-4D10-AA35-2BEEF40ECDA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5743" y="4460716"/>
            <a:ext cx="1060585" cy="656530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85F9415-8C5C-406B-B86B-7DF027B66D14}"/>
              </a:ext>
            </a:extLst>
          </p:cNvPr>
          <p:cNvCxnSpPr>
            <a:cxnSpLocks/>
          </p:cNvCxnSpPr>
          <p:nvPr/>
        </p:nvCxnSpPr>
        <p:spPr bwMode="auto">
          <a:xfrm flipV="1">
            <a:off x="3296677" y="4470464"/>
            <a:ext cx="665266" cy="648871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DF7904-9DB2-4ABB-B8AF-1F4926E81C7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3395" y="4460716"/>
            <a:ext cx="1266118" cy="653238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D73B04-A7C6-EA1D-A449-B4678757EC44}"/>
              </a:ext>
            </a:extLst>
          </p:cNvPr>
          <p:cNvSpPr txBox="1"/>
          <p:nvPr/>
        </p:nvSpPr>
        <p:spPr>
          <a:xfrm>
            <a:off x="1400100" y="3701031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A1D2D-81C0-A6AE-9D90-AF93907C3B89}"/>
              </a:ext>
            </a:extLst>
          </p:cNvPr>
          <p:cNvSpPr txBox="1"/>
          <p:nvPr/>
        </p:nvSpPr>
        <p:spPr>
          <a:xfrm>
            <a:off x="1966752" y="3700996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1E952-FBEB-C0C6-FCF5-A8EF6B6AB0E4}"/>
              </a:ext>
            </a:extLst>
          </p:cNvPr>
          <p:cNvSpPr txBox="1"/>
          <p:nvPr/>
        </p:nvSpPr>
        <p:spPr>
          <a:xfrm>
            <a:off x="2500153" y="3701031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6B293-EC07-695E-75E7-558B875217D3}"/>
              </a:ext>
            </a:extLst>
          </p:cNvPr>
          <p:cNvSpPr txBox="1"/>
          <p:nvPr/>
        </p:nvSpPr>
        <p:spPr>
          <a:xfrm>
            <a:off x="3066805" y="3700996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7D885-FFC6-BA7C-9218-0D9486A248BF}"/>
              </a:ext>
            </a:extLst>
          </p:cNvPr>
          <p:cNvSpPr txBox="1"/>
          <p:nvPr/>
        </p:nvSpPr>
        <p:spPr>
          <a:xfrm>
            <a:off x="3687091" y="3691708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27571-AD75-8346-1669-10DF89ADAB59}"/>
              </a:ext>
            </a:extLst>
          </p:cNvPr>
          <p:cNvSpPr txBox="1"/>
          <p:nvPr/>
        </p:nvSpPr>
        <p:spPr>
          <a:xfrm>
            <a:off x="4253743" y="3691673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2916C-F690-5A36-BFF6-99BBD5317DFC}"/>
              </a:ext>
            </a:extLst>
          </p:cNvPr>
          <p:cNvSpPr txBox="1"/>
          <p:nvPr/>
        </p:nvSpPr>
        <p:spPr>
          <a:xfrm>
            <a:off x="4872103" y="3700996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4284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MPLG Log Encoding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/>
              <a:t>Reduce storage of integer values in edge array</a:t>
            </a:r>
          </a:p>
          <a:p>
            <a:pPr lvl="1"/>
            <a:r>
              <a:rPr lang="en-US" dirty="0"/>
              <a:t>Eliminate fixed number of </a:t>
            </a:r>
            <a:r>
              <a:rPr lang="en-US" dirty="0">
                <a:solidFill>
                  <a:srgbClr val="FF0000"/>
                </a:solidFill>
              </a:rPr>
              <a:t>leading</a:t>
            </a:r>
            <a:r>
              <a:rPr lang="en-US" dirty="0"/>
              <a:t> zero bits</a:t>
            </a:r>
          </a:p>
          <a:p>
            <a:pPr lvl="1"/>
            <a:r>
              <a:rPr lang="en-US" dirty="0"/>
              <a:t>Enables </a:t>
            </a:r>
            <a:r>
              <a:rPr lang="en-US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decoding of each value</a:t>
            </a:r>
          </a:p>
          <a:p>
            <a:pPr>
              <a:buNone/>
            </a:pP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AC9-9ABD-4B42-94A4-707DE305C5EA}"/>
              </a:ext>
            </a:extLst>
          </p:cNvPr>
          <p:cNvSpPr/>
          <p:nvPr/>
        </p:nvSpPr>
        <p:spPr>
          <a:xfrm>
            <a:off x="381000" y="3495956"/>
            <a:ext cx="2676029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000000000000000000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00010000111001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DE117D-535E-45E8-8B49-0A88D0CB4146}"/>
              </a:ext>
            </a:extLst>
          </p:cNvPr>
          <p:cNvSpPr/>
          <p:nvPr/>
        </p:nvSpPr>
        <p:spPr>
          <a:xfrm>
            <a:off x="3239777" y="3495956"/>
            <a:ext cx="2676029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000000000000000000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00010000000011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545D0-BBF4-42D3-B3EB-EA150855F556}"/>
              </a:ext>
            </a:extLst>
          </p:cNvPr>
          <p:cNvSpPr/>
          <p:nvPr/>
        </p:nvSpPr>
        <p:spPr>
          <a:xfrm>
            <a:off x="6084177" y="3495956"/>
            <a:ext cx="2676030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000000000000000000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11010100101010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36E319-E7C3-4A25-A38F-340AF9231996}"/>
                  </a:ext>
                </a:extLst>
              </p:cNvPr>
              <p:cNvSpPr txBox="1"/>
              <p:nvPr/>
            </p:nvSpPr>
            <p:spPr>
              <a:xfrm>
                <a:off x="884004" y="3095846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=1081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36E319-E7C3-4A25-A38F-340AF923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" y="3095846"/>
                <a:ext cx="168782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727AB1-D125-4DEE-8CC0-4BCC8A2D7E76}"/>
                  </a:ext>
                </a:extLst>
              </p:cNvPr>
              <p:cNvSpPr txBox="1"/>
              <p:nvPr/>
            </p:nvSpPr>
            <p:spPr>
              <a:xfrm>
                <a:off x="3484090" y="3099816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=1027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727AB1-D125-4DEE-8CC0-4BCC8A2D7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90" y="3099816"/>
                <a:ext cx="168782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8F7F06-C5CF-404B-87C3-C19E61EE84CC}"/>
                  </a:ext>
                </a:extLst>
              </p:cNvPr>
              <p:cNvSpPr txBox="1"/>
              <p:nvPr/>
            </p:nvSpPr>
            <p:spPr>
              <a:xfrm>
                <a:off x="6458235" y="3099816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13610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8F7F06-C5CF-404B-87C3-C19E61EE8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235" y="3099816"/>
                <a:ext cx="168782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01383C1-7E97-4C3F-ACB1-E97C653C62D6}"/>
              </a:ext>
            </a:extLst>
          </p:cNvPr>
          <p:cNvSpPr/>
          <p:nvPr/>
        </p:nvSpPr>
        <p:spPr>
          <a:xfrm>
            <a:off x="1593438" y="4825356"/>
            <a:ext cx="3200400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00010000111001 00010000000011 1101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71BB70-6142-425F-B497-EBECFE9C4AA2}"/>
              </a:ext>
            </a:extLst>
          </p:cNvPr>
          <p:cNvSpPr/>
          <p:nvPr/>
        </p:nvSpPr>
        <p:spPr>
          <a:xfrm>
            <a:off x="4945659" y="4824245"/>
            <a:ext cx="1157648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0100101010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DBE1C8-C0BC-400B-BED4-26A366E4C7C2}"/>
              </a:ext>
            </a:extLst>
          </p:cNvPr>
          <p:cNvCxnSpPr>
            <a:cxnSpLocks/>
          </p:cNvCxnSpPr>
          <p:nvPr/>
        </p:nvCxnSpPr>
        <p:spPr>
          <a:xfrm>
            <a:off x="2980944" y="4538091"/>
            <a:ext cx="0" cy="96094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FBD207-8E15-435C-A477-0078218BDB70}"/>
              </a:ext>
            </a:extLst>
          </p:cNvPr>
          <p:cNvCxnSpPr>
            <a:cxnSpLocks/>
          </p:cNvCxnSpPr>
          <p:nvPr/>
        </p:nvCxnSpPr>
        <p:spPr>
          <a:xfrm>
            <a:off x="4288536" y="4535424"/>
            <a:ext cx="0" cy="96094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806033-5680-4D05-85FB-5B424146AA50}"/>
                  </a:ext>
                </a:extLst>
              </p:cNvPr>
              <p:cNvSpPr txBox="1"/>
              <p:nvPr/>
            </p:nvSpPr>
            <p:spPr>
              <a:xfrm>
                <a:off x="1622625" y="5166360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806033-5680-4D05-85FB-5B424146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625" y="5166360"/>
                <a:ext cx="168782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BD63F-A99A-4D22-B07A-534CACA97C4D}"/>
                  </a:ext>
                </a:extLst>
              </p:cNvPr>
              <p:cNvSpPr txBox="1"/>
              <p:nvPr/>
            </p:nvSpPr>
            <p:spPr>
              <a:xfrm>
                <a:off x="2884177" y="5168256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BD63F-A99A-4D22-B07A-534CACA9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77" y="5168256"/>
                <a:ext cx="168782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F9E944-0648-4001-B29D-3F97585F8847}"/>
                  </a:ext>
                </a:extLst>
              </p:cNvPr>
              <p:cNvSpPr txBox="1"/>
              <p:nvPr/>
            </p:nvSpPr>
            <p:spPr>
              <a:xfrm>
                <a:off x="4313129" y="5166360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F9E944-0648-4001-B29D-3F97585F8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129" y="5166360"/>
                <a:ext cx="16878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E7D4A-BC6B-4BA6-9A12-E43A462A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434D9-B318-47DB-9C51-982B5D1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07AEC4F4-5EFA-43DC-9FC6-74AA36C4F2D5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551238" y="4319798"/>
            <a:ext cx="914400" cy="0"/>
          </a:xfrm>
          <a:prstGeom prst="bentConnector3">
            <a:avLst>
              <a:gd name="adj1" fmla="val 52041"/>
            </a:avLst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205B504-C067-4D73-B833-3CF88B9C341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753338" y="3806472"/>
            <a:ext cx="914400" cy="1005840"/>
          </a:xfrm>
          <a:prstGeom prst="bentConnector3">
            <a:avLst>
              <a:gd name="adj1" fmla="val 55357"/>
            </a:avLst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A3588F7-277E-4A7A-89F2-72C88F95391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867992" y="3065454"/>
            <a:ext cx="914400" cy="2468880"/>
          </a:xfrm>
          <a:prstGeom prst="bentConnector3">
            <a:avLst>
              <a:gd name="adj1" fmla="val 55512"/>
            </a:avLst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MPLG Log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5613" y="1416659"/>
                <a:ext cx="8530609" cy="4479925"/>
              </a:xfrm>
            </p:spPr>
            <p:txBody>
              <a:bodyPr/>
              <a:lstStyle/>
              <a:p>
                <a:r>
                  <a:rPr lang="en-US" sz="2800" dirty="0"/>
                  <a:t>Can find bit range of </a:t>
                </a:r>
                <a:r>
                  <a:rPr lang="en-US" sz="2800" i="1" dirty="0"/>
                  <a:t>k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edge independently</a:t>
                </a:r>
              </a:p>
              <a:p>
                <a:pPr marL="800100" lvl="1"/>
                <a:r>
                  <a:rPr lang="en-US" sz="2400" b="0" dirty="0"/>
                  <a:t>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number of bits used to represent each integer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Implemented at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thread, warp, block and hybrid level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13" y="1416659"/>
                <a:ext cx="8530609" cy="4479925"/>
              </a:xfrm>
              <a:blipFill>
                <a:blip r:embed="rId3"/>
                <a:stretch>
                  <a:fillRect l="-1144" t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6A5E4-66AA-4C04-B2DF-74958D9D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117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3E014-E0DB-4985-AFB7-70C871A8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7DEAE-876D-49F6-B9F0-92158F5D5A61}"/>
              </a:ext>
            </a:extLst>
          </p:cNvPr>
          <p:cNvSpPr/>
          <p:nvPr/>
        </p:nvSpPr>
        <p:spPr>
          <a:xfrm>
            <a:off x="2667000" y="3138778"/>
            <a:ext cx="3200400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00010000111001 00010000000011 1101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1CAE4-4F7C-4CBE-9AF6-AF035E8FC345}"/>
              </a:ext>
            </a:extLst>
          </p:cNvPr>
          <p:cNvSpPr/>
          <p:nvPr/>
        </p:nvSpPr>
        <p:spPr>
          <a:xfrm>
            <a:off x="6019221" y="3137667"/>
            <a:ext cx="1157648" cy="3429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0100101010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BC4E93-E650-4414-9DE2-E9BCA6681D24}"/>
              </a:ext>
            </a:extLst>
          </p:cNvPr>
          <p:cNvCxnSpPr>
            <a:cxnSpLocks/>
          </p:cNvCxnSpPr>
          <p:nvPr/>
        </p:nvCxnSpPr>
        <p:spPr>
          <a:xfrm>
            <a:off x="5356385" y="3068063"/>
            <a:ext cx="0" cy="64008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E505F9-F45C-48C7-816D-A2499B889FD9}"/>
                  </a:ext>
                </a:extLst>
              </p:cNvPr>
              <p:cNvSpPr txBox="1"/>
              <p:nvPr/>
            </p:nvSpPr>
            <p:spPr>
              <a:xfrm>
                <a:off x="2681996" y="3568950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E505F9-F45C-48C7-816D-A2499B889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96" y="3568950"/>
                <a:ext cx="168782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E3F616-C785-476F-AD23-63284046CCBA}"/>
                  </a:ext>
                </a:extLst>
              </p:cNvPr>
              <p:cNvSpPr txBox="1"/>
              <p:nvPr/>
            </p:nvSpPr>
            <p:spPr>
              <a:xfrm>
                <a:off x="3942163" y="3541382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E3F616-C785-476F-AD23-63284046C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63" y="3541382"/>
                <a:ext cx="168782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76EF88-BB8E-4D60-92F1-B44D3A0C8254}"/>
                  </a:ext>
                </a:extLst>
              </p:cNvPr>
              <p:cNvSpPr txBox="1"/>
              <p:nvPr/>
            </p:nvSpPr>
            <p:spPr>
              <a:xfrm>
                <a:off x="5372500" y="3480567"/>
                <a:ext cx="16878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76EF88-BB8E-4D60-92F1-B44D3A0C8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00" y="3480567"/>
                <a:ext cx="168782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D264D5-8A19-4267-A79B-2FF1CEAD45F9}"/>
              </a:ext>
            </a:extLst>
          </p:cNvPr>
          <p:cNvCxnSpPr>
            <a:cxnSpLocks/>
          </p:cNvCxnSpPr>
          <p:nvPr/>
        </p:nvCxnSpPr>
        <p:spPr>
          <a:xfrm>
            <a:off x="4051841" y="3040542"/>
            <a:ext cx="0" cy="64008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31F3E29-8E3E-45FF-8D0B-9D19CD29939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806952" y="2787979"/>
            <a:ext cx="480734" cy="21031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CAEDF44-C82E-430F-831A-93044C520CC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164009" y="2770380"/>
            <a:ext cx="484632" cy="246888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603DB6-A973-43DD-8186-01C599B49CA1}"/>
                  </a:ext>
                </a:extLst>
              </p:cNvPr>
              <p:cNvSpPr txBox="1"/>
              <p:nvPr/>
            </p:nvSpPr>
            <p:spPr>
              <a:xfrm>
                <a:off x="5164067" y="2613663"/>
                <a:ext cx="4452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500" b="1" dirty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1500" b="1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603DB6-A973-43DD-8186-01C599B4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67" y="2613663"/>
                <a:ext cx="445248" cy="323165"/>
              </a:xfrm>
              <a:prstGeom prst="rect">
                <a:avLst/>
              </a:prstGeom>
              <a:blipFill>
                <a:blip r:embed="rId7"/>
                <a:stretch>
                  <a:fillRect l="-5479" t="-3774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17A2F5-08FE-4C97-8E9A-340900AB1E89}"/>
                  </a:ext>
                </a:extLst>
              </p:cNvPr>
              <p:cNvSpPr txBox="1"/>
              <p:nvPr/>
            </p:nvSpPr>
            <p:spPr>
              <a:xfrm>
                <a:off x="3805989" y="2613663"/>
                <a:ext cx="52008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17A2F5-08FE-4C97-8E9A-340900AB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989" y="2613663"/>
                <a:ext cx="520085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5CD599A-E68B-4C75-A8FA-898D6765C43C}"/>
              </a:ext>
            </a:extLst>
          </p:cNvPr>
          <p:cNvSpPr txBox="1"/>
          <p:nvPr/>
        </p:nvSpPr>
        <p:spPr>
          <a:xfrm>
            <a:off x="641248" y="2496272"/>
            <a:ext cx="1749778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C00000"/>
                </a:solidFill>
              </a:rPr>
              <a:t>example</a:t>
            </a:r>
          </a:p>
          <a:p>
            <a:pPr>
              <a:buNone/>
            </a:pPr>
            <a:r>
              <a:rPr lang="en-US" sz="1600" i="1" dirty="0">
                <a:solidFill>
                  <a:srgbClr val="C00000"/>
                </a:solidFill>
              </a:rPr>
              <a:t>s = 14</a:t>
            </a:r>
          </a:p>
          <a:p>
            <a:pPr>
              <a:buNone/>
            </a:pPr>
            <a:r>
              <a:rPr lang="en-US" sz="1600" i="1" dirty="0">
                <a:solidFill>
                  <a:srgbClr val="C00000"/>
                </a:solidFill>
              </a:rPr>
              <a:t>k = 1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36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MPLG Log Decoding, Thread-level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23975"/>
            <a:ext cx="4343400" cy="4479925"/>
          </a:xfrm>
        </p:spPr>
        <p:txBody>
          <a:bodyPr/>
          <a:lstStyle/>
          <a:p>
            <a:r>
              <a:rPr lang="en-US" sz="2800" dirty="0"/>
              <a:t>On-the-fly decompression</a:t>
            </a:r>
          </a:p>
          <a:p>
            <a:r>
              <a:rPr lang="en-US" sz="2800" dirty="0"/>
              <a:t>Parallel across adj lists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synchronization</a:t>
            </a:r>
            <a:r>
              <a:rPr lang="en-US" sz="2400" dirty="0"/>
              <a:t> needed</a:t>
            </a:r>
          </a:p>
          <a:p>
            <a:r>
              <a:rPr lang="en-US" sz="2800" dirty="0"/>
              <a:t>Requires just a few machine 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6A5E4-66AA-4C04-B2DF-74958D9D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411787" cy="457200"/>
          </a:xfrm>
        </p:spPr>
        <p:txBody>
          <a:bodyPr/>
          <a:lstStyle/>
          <a:p>
            <a:r>
              <a:rPr lang="en-US" dirty="0"/>
              <a:t>Compressed In-memory Graphs for Accelerating GPU-based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3E014-E0DB-4985-AFB7-70C871A8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69000"/>
            <a:ext cx="1905000" cy="4572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3CF7014-8640-F2A5-636D-9D93475B7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14458" b="67700"/>
          <a:stretch/>
        </p:blipFill>
        <p:spPr>
          <a:xfrm>
            <a:off x="4475981" y="1304925"/>
            <a:ext cx="4353694" cy="16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B4AFF58-CE83-0815-C659-871F64985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3885"/>
          <a:stretch/>
        </p:blipFill>
        <p:spPr>
          <a:xfrm>
            <a:off x="4486275" y="3124200"/>
            <a:ext cx="4343400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1227E6F-CF4A-7C9A-1FD2-377A860C73E9}"/>
              </a:ext>
            </a:extLst>
          </p:cNvPr>
          <p:cNvSpPr/>
          <p:nvPr/>
        </p:nvSpPr>
        <p:spPr bwMode="auto">
          <a:xfrm>
            <a:off x="551380" y="3979597"/>
            <a:ext cx="2610126" cy="809625"/>
          </a:xfrm>
          <a:prstGeom prst="wedgeEllipseCallout">
            <a:avLst>
              <a:gd name="adj1" fmla="val 114825"/>
              <a:gd name="adj2" fmla="val 34520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concatenates bits of 2 </a:t>
            </a:r>
            <a:r>
              <a:rPr lang="en-US" sz="1400" dirty="0" err="1">
                <a:solidFill>
                  <a:schemeClr val="tx1"/>
                </a:solidFill>
              </a:rPr>
              <a:t>ints</a:t>
            </a:r>
            <a:r>
              <a:rPr lang="en-US" sz="1400" dirty="0">
                <a:solidFill>
                  <a:schemeClr val="tx1"/>
                </a:solidFill>
              </a:rPr>
              <a:t> and shifts them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98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lestial">
  <a:themeElements>
    <a:clrScheme name="SC22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2771E5"/>
      </a:accent1>
      <a:accent2>
        <a:srgbClr val="FF0000"/>
      </a:accent2>
      <a:accent3>
        <a:srgbClr val="499CFF"/>
      </a:accent3>
      <a:accent4>
        <a:srgbClr val="FF00B3"/>
      </a:accent4>
      <a:accent5>
        <a:srgbClr val="FF99E1"/>
      </a:accent5>
      <a:accent6>
        <a:srgbClr val="B7D7FF"/>
      </a:accent6>
      <a:hlink>
        <a:srgbClr val="499CFF"/>
      </a:hlink>
      <a:folHlink>
        <a:srgbClr val="499CFF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15733</TotalTime>
  <Words>1090</Words>
  <Application>Microsoft Office PowerPoint</Application>
  <PresentationFormat>On-screen Show (4:3)</PresentationFormat>
  <Paragraphs>244</Paragraphs>
  <Slides>23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Blends</vt:lpstr>
      <vt:lpstr>Celestial</vt:lpstr>
      <vt:lpstr>Compressed In-memory Graphs for Accelerating GPU-based Graph Analytics</vt:lpstr>
      <vt:lpstr>Compressed In-memory Graphs for Accelerating GPU-based Analytics</vt:lpstr>
      <vt:lpstr>Introduction</vt:lpstr>
      <vt:lpstr>Contributions</vt:lpstr>
      <vt:lpstr>Related Work: LIGRA+ (DCC 2015)</vt:lpstr>
      <vt:lpstr>CSR Graph Representation</vt:lpstr>
      <vt:lpstr>MPLG Log Encoding</vt:lpstr>
      <vt:lpstr>MPLG Log Decoding</vt:lpstr>
      <vt:lpstr>MPLG Log Decoding, Thread-level</vt:lpstr>
      <vt:lpstr>MPLG Log Decoding, Warp-level</vt:lpstr>
      <vt:lpstr>MPLG Log Decoding, Block-level</vt:lpstr>
      <vt:lpstr>MPLG-enhanced Codes</vt:lpstr>
      <vt:lpstr>Evaluation Method</vt:lpstr>
      <vt:lpstr>Input Graphs</vt:lpstr>
      <vt:lpstr>Compression Ratio Comparison</vt:lpstr>
      <vt:lpstr>MPLG Speedup on RTX 3090</vt:lpstr>
      <vt:lpstr>MPLG Speedup on TITAN V</vt:lpstr>
      <vt:lpstr>MPLG cache misses on TITAN V</vt:lpstr>
      <vt:lpstr>Acceleration of Benchmark Suites</vt:lpstr>
      <vt:lpstr>LIGRA+ CILK Speedup on Xeon 6226R </vt:lpstr>
      <vt:lpstr>LIGRA+ CILK Speedup on Ryzen 2950X</vt:lpstr>
      <vt:lpstr>Summary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Martin Burtscher</cp:lastModifiedBy>
  <cp:revision>1140</cp:revision>
  <cp:lastPrinted>1601-01-01T00:00:00Z</cp:lastPrinted>
  <dcterms:created xsi:type="dcterms:W3CDTF">2004-05-06T20:27:51Z</dcterms:created>
  <dcterms:modified xsi:type="dcterms:W3CDTF">2022-11-17T13:45:52Z</dcterms:modified>
</cp:coreProperties>
</file>