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488" r:id="rId2"/>
    <p:sldId id="487" r:id="rId3"/>
    <p:sldId id="439" r:id="rId4"/>
    <p:sldId id="441" r:id="rId5"/>
    <p:sldId id="442" r:id="rId6"/>
    <p:sldId id="443" r:id="rId7"/>
    <p:sldId id="444" r:id="rId8"/>
    <p:sldId id="446" r:id="rId9"/>
    <p:sldId id="461" r:id="rId10"/>
    <p:sldId id="460" r:id="rId11"/>
    <p:sldId id="448" r:id="rId12"/>
    <p:sldId id="465" r:id="rId13"/>
    <p:sldId id="466" r:id="rId14"/>
    <p:sldId id="445" r:id="rId15"/>
    <p:sldId id="447" r:id="rId16"/>
    <p:sldId id="449" r:id="rId17"/>
    <p:sldId id="451" r:id="rId18"/>
    <p:sldId id="452" r:id="rId19"/>
    <p:sldId id="467" r:id="rId20"/>
    <p:sldId id="468" r:id="rId21"/>
    <p:sldId id="469" r:id="rId22"/>
    <p:sldId id="470" r:id="rId23"/>
    <p:sldId id="453" r:id="rId24"/>
    <p:sldId id="454" r:id="rId25"/>
    <p:sldId id="479" r:id="rId26"/>
    <p:sldId id="478" r:id="rId27"/>
    <p:sldId id="475" r:id="rId28"/>
    <p:sldId id="455" r:id="rId29"/>
    <p:sldId id="477" r:id="rId30"/>
    <p:sldId id="476" r:id="rId31"/>
    <p:sldId id="481" r:id="rId32"/>
    <p:sldId id="480" r:id="rId33"/>
    <p:sldId id="482" r:id="rId34"/>
    <p:sldId id="459" r:id="rId35"/>
    <p:sldId id="483" r:id="rId36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DDDDDD"/>
    <a:srgbClr val="C0C0C0"/>
    <a:srgbClr val="B2B2B2"/>
    <a:srgbClr val="808080"/>
    <a:srgbClr val="777777"/>
    <a:srgbClr val="33339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5" autoAdjust="0"/>
    <p:restoredTop sz="77680" autoAdjust="0"/>
  </p:normalViewPr>
  <p:slideViewPr>
    <p:cSldViewPr>
      <p:cViewPr varScale="1">
        <p:scale>
          <a:sx n="70" d="100"/>
          <a:sy n="70" d="100"/>
        </p:scale>
        <p:origin x="20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5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74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23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7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58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8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24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81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8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5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41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16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23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7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8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16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24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12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1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5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0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7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1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4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8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5" y="1141417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5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9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392742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323979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5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4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23978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4" y="1323978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5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4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2" y="1323978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5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4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5" y="5969000"/>
            <a:ext cx="7469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Reducing Memory-Bus Energy Consumption of GPUs via Software-Based Bit-Flip Minimization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23978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1323978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5" y="5969000"/>
            <a:ext cx="7164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Reducing Memory-Bus Energy Consumption of GPUs via Software-Based Bit-Flip Minimization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5" y="5969000"/>
            <a:ext cx="72405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392742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23978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5969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 dirty="0"/>
              <a:t>Reducing Memory-Bus Energy Consumption of GPUs via Software-Based Bit-Flip Minimization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4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830387"/>
          </a:xfrm>
        </p:spPr>
        <p:txBody>
          <a:bodyPr/>
          <a:lstStyle/>
          <a:p>
            <a:r>
              <a:rPr lang="en-US" b="1" dirty="0"/>
              <a:t>Reducing Memory-Bus Energy Consumption of GPUs via Software-Based Bit-Flip Minimization 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446462"/>
            <a:ext cx="8226425" cy="2573338"/>
          </a:xfrm>
        </p:spPr>
        <p:txBody>
          <a:bodyPr/>
          <a:lstStyle/>
          <a:p>
            <a:r>
              <a:rPr lang="en-US" sz="2000" dirty="0"/>
              <a:t> </a:t>
            </a:r>
          </a:p>
          <a:p>
            <a:r>
              <a:rPr lang="en-US" sz="2400" dirty="0"/>
              <a:t>Alex Fallin* and Martin </a:t>
            </a:r>
            <a:r>
              <a:rPr lang="en-US" sz="2400" dirty="0" err="1"/>
              <a:t>Burtscher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2A5CC-7193-5F97-1687-633CB8A2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2" y="4406745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3F0F1-9B64-D978-5A87-78B39311F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267200"/>
            <a:ext cx="2753084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57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A22D-0656-166C-252B-DDF30882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Applicability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115A6-6E67-81A3-4E7A-81290CAB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 works on </a:t>
            </a:r>
            <a:r>
              <a:rPr lang="en-US" dirty="0">
                <a:solidFill>
                  <a:srgbClr val="0070C0"/>
                </a:solidFill>
              </a:rPr>
              <a:t>wide variety </a:t>
            </a:r>
            <a:r>
              <a:rPr lang="en-US" dirty="0"/>
              <a:t>of algorithms</a:t>
            </a:r>
          </a:p>
          <a:p>
            <a:r>
              <a:rPr lang="en-US" dirty="0"/>
              <a:t>We evaluate it on graph analytics algorithms</a:t>
            </a:r>
          </a:p>
          <a:p>
            <a:pPr lvl="1"/>
            <a:r>
              <a:rPr lang="en-US" dirty="0"/>
              <a:t>Maximal Independent Set (MIS)</a:t>
            </a:r>
          </a:p>
          <a:p>
            <a:pPr lvl="1"/>
            <a:r>
              <a:rPr lang="en-US" dirty="0"/>
              <a:t>All Pairs Shortest Paths (APSP)</a:t>
            </a:r>
          </a:p>
          <a:p>
            <a:pPr lvl="1"/>
            <a:r>
              <a:rPr lang="en-US" dirty="0"/>
              <a:t>Breadth-First Search (BFS) </a:t>
            </a:r>
          </a:p>
          <a:p>
            <a:pPr lvl="1"/>
            <a:r>
              <a:rPr lang="en-US" dirty="0"/>
              <a:t>Single-Source Shortest Path (SSSP)</a:t>
            </a:r>
          </a:p>
          <a:p>
            <a:r>
              <a:rPr lang="en-US" dirty="0"/>
              <a:t>Include </a:t>
            </a:r>
            <a:r>
              <a:rPr lang="en-US" dirty="0">
                <a:solidFill>
                  <a:srgbClr val="FF0000"/>
                </a:solidFill>
              </a:rPr>
              <a:t>highly-optimized</a:t>
            </a:r>
            <a:r>
              <a:rPr lang="en-US" dirty="0"/>
              <a:t> versions as well as unoptimized versions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B00D8-3B80-B7CA-5889-FFDBA4E9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FF92DB-302C-83F6-3541-E41FD171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Reducing Memory-Bus Energy Consumption of GPUs via Software-Based Bit-Flip Minimization</a:t>
            </a:r>
          </a:p>
        </p:txBody>
      </p:sp>
    </p:spTree>
    <p:extLst>
      <p:ext uri="{BB962C8B-B14F-4D97-AF65-F5344CB8AC3E}">
        <p14:creationId xmlns:p14="http://schemas.microsoft.com/office/powerpoint/2010/main" val="27340912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Independent 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4" y="1323979"/>
            <a:ext cx="6931025" cy="4479925"/>
          </a:xfrm>
        </p:spPr>
        <p:txBody>
          <a:bodyPr/>
          <a:lstStyle/>
          <a:p>
            <a:r>
              <a:rPr lang="en-US" dirty="0"/>
              <a:t>Both MIS codes are based on </a:t>
            </a:r>
            <a:r>
              <a:rPr lang="en-US" dirty="0" err="1">
                <a:solidFill>
                  <a:srgbClr val="0070C0"/>
                </a:solidFill>
              </a:rPr>
              <a:t>Luby’s</a:t>
            </a:r>
            <a:r>
              <a:rPr lang="en-US" dirty="0">
                <a:solidFill>
                  <a:srgbClr val="0070C0"/>
                </a:solidFill>
              </a:rPr>
              <a:t> randomized algorithm</a:t>
            </a:r>
          </a:p>
          <a:p>
            <a:pPr lvl="1"/>
            <a:r>
              <a:rPr lang="en-US" dirty="0"/>
              <a:t>Label all vertices with a random number and put them in the set of possible vertices</a:t>
            </a:r>
          </a:p>
          <a:p>
            <a:pPr lvl="1"/>
            <a:r>
              <a:rPr lang="en-US" dirty="0"/>
              <a:t>For each vertex, if its random number is less than its smallest neighbor, add it to the MIS</a:t>
            </a:r>
          </a:p>
          <a:p>
            <a:pPr lvl="1"/>
            <a:r>
              <a:rPr lang="en-US" dirty="0"/>
              <a:t>Remove all its neighbors from the set of possible vertices</a:t>
            </a:r>
          </a:p>
          <a:p>
            <a:pPr lvl="1"/>
            <a:r>
              <a:rPr lang="en-US" dirty="0"/>
              <a:t>Repeat until there are no vertices left in the set of possible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DACA1-D795-E204-03E8-A926307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5831D6-2A29-C14D-510D-0304B620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pic>
        <p:nvPicPr>
          <p:cNvPr id="7" name="Picture 6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26AC6886-E7A0-22ED-0B0E-ADC593EC8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2" y="2444232"/>
            <a:ext cx="2323292" cy="182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6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Independent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Complex encoding scheme </a:t>
            </a:r>
            <a:r>
              <a:rPr lang="en-US" dirty="0"/>
              <a:t>for the vertex status</a:t>
            </a:r>
          </a:p>
          <a:p>
            <a:pPr lvl="1"/>
            <a:r>
              <a:rPr lang="en-US" dirty="0"/>
              <a:t>Status and random priority are </a:t>
            </a:r>
            <a:r>
              <a:rPr lang="en-US" dirty="0">
                <a:solidFill>
                  <a:srgbClr val="0070C0"/>
                </a:solidFill>
              </a:rPr>
              <a:t>combined in a byte</a:t>
            </a:r>
          </a:p>
          <a:p>
            <a:pPr lvl="1"/>
            <a:r>
              <a:rPr lang="en-US" dirty="0"/>
              <a:t>Top 7 bits represent status and priority</a:t>
            </a:r>
          </a:p>
          <a:p>
            <a:pPr lvl="2"/>
            <a:r>
              <a:rPr lang="en-US" dirty="0"/>
              <a:t>0 indicates out-of-set</a:t>
            </a:r>
          </a:p>
          <a:p>
            <a:pPr lvl="2"/>
            <a:r>
              <a:rPr lang="en-US" dirty="0"/>
              <a:t>127 indicates in-set</a:t>
            </a:r>
          </a:p>
          <a:p>
            <a:pPr lvl="2"/>
            <a:r>
              <a:rPr lang="en-US" dirty="0"/>
              <a:t>All values between 0 and 127 designate priorities</a:t>
            </a:r>
          </a:p>
          <a:p>
            <a:pPr lvl="1"/>
            <a:r>
              <a:rPr lang="en-US" dirty="0"/>
              <a:t>Bottom bit is used to quickly check if a vertex is undecided</a:t>
            </a:r>
          </a:p>
          <a:p>
            <a:r>
              <a:rPr lang="en-US" dirty="0"/>
              <a:t>Simple code works similarly using int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7D032-D9AC-0E85-E7B5-FEB99665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1EF363-0312-E58C-C917-2A3078A0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095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Independent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changed the encoding scheme</a:t>
            </a:r>
          </a:p>
          <a:p>
            <a:pPr lvl="1"/>
            <a:r>
              <a:rPr lang="en-US" dirty="0"/>
              <a:t>The bytes for all vertices start mostly random but converge to either </a:t>
            </a:r>
            <a:r>
              <a:rPr lang="en-US" dirty="0">
                <a:solidFill>
                  <a:srgbClr val="FF0000"/>
                </a:solidFill>
              </a:rPr>
              <a:t>0xFE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0x00</a:t>
            </a:r>
          </a:p>
          <a:p>
            <a:pPr lvl="1"/>
            <a:r>
              <a:rPr lang="en-US" dirty="0"/>
              <a:t>We change the in-set status to </a:t>
            </a:r>
            <a:r>
              <a:rPr lang="en-US" dirty="0">
                <a:solidFill>
                  <a:srgbClr val="FF0000"/>
                </a:solidFill>
              </a:rPr>
              <a:t>0x80</a:t>
            </a:r>
            <a:r>
              <a:rPr lang="en-US" dirty="0"/>
              <a:t>, undecided remains </a:t>
            </a:r>
            <a:r>
              <a:rPr lang="en-US" dirty="0">
                <a:solidFill>
                  <a:srgbClr val="FF0000"/>
                </a:solidFill>
              </a:rPr>
              <a:t>0x00</a:t>
            </a:r>
            <a:r>
              <a:rPr lang="en-US" dirty="0"/>
              <a:t>, and priorities are still 1-126</a:t>
            </a:r>
          </a:p>
          <a:p>
            <a:pPr lvl="1"/>
            <a:r>
              <a:rPr lang="en-US" dirty="0"/>
              <a:t>The fast undecided check changed from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0x01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to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2F487-5503-F2CA-54AE-E3466C2F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3F9F27B-097B-35A3-0CAB-CAF36D9AA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39280"/>
              </p:ext>
            </p:extLst>
          </p:nvPr>
        </p:nvGraphicFramePr>
        <p:xfrm>
          <a:off x="1200202" y="4820920"/>
          <a:ext cx="316619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5774">
                  <a:extLst>
                    <a:ext uri="{9D8B030D-6E8A-4147-A177-3AD203B41FA5}">
                      <a16:colId xmlns:a16="http://schemas.microsoft.com/office/drawing/2014/main" val="3231557349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4101490424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1480218594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3065060815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337696465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534312526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2891426956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3158197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29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860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A4A787-4F02-D047-0077-EB227E8821DD}"/>
              </a:ext>
            </a:extLst>
          </p:cNvPr>
          <p:cNvSpPr txBox="1"/>
          <p:nvPr/>
        </p:nvSpPr>
        <p:spPr>
          <a:xfrm>
            <a:off x="457200" y="493015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C3215-5262-3FDB-1B25-3CA3A1ACF3D6}"/>
              </a:ext>
            </a:extLst>
          </p:cNvPr>
          <p:cNvSpPr txBox="1"/>
          <p:nvPr/>
        </p:nvSpPr>
        <p:spPr>
          <a:xfrm>
            <a:off x="4385448" y="493015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New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CE04DC-419A-22EB-96AF-C611EFE13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573424"/>
              </p:ext>
            </p:extLst>
          </p:nvPr>
        </p:nvGraphicFramePr>
        <p:xfrm>
          <a:off x="5282893" y="4820920"/>
          <a:ext cx="316619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5774">
                  <a:extLst>
                    <a:ext uri="{9D8B030D-6E8A-4147-A177-3AD203B41FA5}">
                      <a16:colId xmlns:a16="http://schemas.microsoft.com/office/drawing/2014/main" val="454859538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1795292307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2886624851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979775676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3910156329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4055701508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3512486317"/>
                    </a:ext>
                  </a:extLst>
                </a:gridCol>
                <a:gridCol w="395774">
                  <a:extLst>
                    <a:ext uri="{9D8B030D-6E8A-4147-A177-3AD203B41FA5}">
                      <a16:colId xmlns:a16="http://schemas.microsoft.com/office/drawing/2014/main" val="264004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432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288135"/>
                  </a:ext>
                </a:extLst>
              </a:tr>
            </a:tbl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D5B8E1A-4444-814C-8FEB-BE57A6D2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531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APSP codes use </a:t>
            </a:r>
            <a:r>
              <a:rPr lang="en-US" dirty="0">
                <a:solidFill>
                  <a:srgbClr val="0070C0"/>
                </a:solidFill>
              </a:rPr>
              <a:t>Floyd-</a:t>
            </a:r>
            <a:r>
              <a:rPr lang="en-US" dirty="0" err="1">
                <a:solidFill>
                  <a:srgbClr val="0070C0"/>
                </a:solidFill>
              </a:rPr>
              <a:t>Warshall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Data structure is </a:t>
            </a:r>
            <a:r>
              <a:rPr lang="en-US" i="1" dirty="0"/>
              <a:t>n</a:t>
            </a:r>
            <a:r>
              <a:rPr lang="en-US" dirty="0"/>
              <a:t>-by-</a:t>
            </a:r>
            <a:r>
              <a:rPr lang="en-US" i="1" dirty="0"/>
              <a:t>n</a:t>
            </a:r>
            <a:r>
              <a:rPr lang="en-US" dirty="0"/>
              <a:t> matrix </a:t>
            </a:r>
            <a:r>
              <a:rPr lang="en-US" i="1" dirty="0"/>
              <a:t>m,</a:t>
            </a:r>
            <a:r>
              <a:rPr lang="en-US" dirty="0"/>
              <a:t> representing cost from each vertex to each other vertex</a:t>
            </a:r>
          </a:p>
          <a:p>
            <a:pPr lvl="1"/>
            <a:r>
              <a:rPr lang="en-US" dirty="0"/>
              <a:t>For each edge from </a:t>
            </a:r>
            <a:r>
              <a:rPr lang="en-US" i="1" dirty="0"/>
              <a:t>u </a:t>
            </a:r>
            <a:r>
              <a:rPr lang="en-US" dirty="0"/>
              <a:t>to </a:t>
            </a:r>
            <a:r>
              <a:rPr lang="en-US" i="1" dirty="0"/>
              <a:t>v, m</a:t>
            </a:r>
            <a:r>
              <a:rPr lang="en-US" dirty="0"/>
              <a:t>[</a:t>
            </a:r>
            <a:r>
              <a:rPr lang="en-US" i="1" dirty="0"/>
              <a:t>u</a:t>
            </a:r>
            <a:r>
              <a:rPr lang="en-US" dirty="0"/>
              <a:t>][</a:t>
            </a:r>
            <a:r>
              <a:rPr lang="en-US" i="1" dirty="0"/>
              <a:t>v</a:t>
            </a:r>
            <a:r>
              <a:rPr lang="en-US" dirty="0"/>
              <a:t>] is initialized to the weight of that edge</a:t>
            </a:r>
          </a:p>
          <a:p>
            <a:pPr lvl="1"/>
            <a:r>
              <a:rPr lang="en-US" dirty="0"/>
              <a:t>All other vertices are initialized to </a:t>
            </a:r>
            <a:r>
              <a:rPr lang="en-US" i="1" dirty="0">
                <a:solidFill>
                  <a:srgbClr val="FF0000"/>
                </a:solidFill>
              </a:rPr>
              <a:t>INT_MAX</a:t>
            </a:r>
            <a:r>
              <a:rPr lang="en-US" dirty="0">
                <a:solidFill>
                  <a:srgbClr val="FF0000"/>
                </a:solidFill>
              </a:rPr>
              <a:t>/2</a:t>
            </a:r>
          </a:p>
          <a:p>
            <a:pPr lvl="1"/>
            <a:r>
              <a:rPr lang="en-US" dirty="0"/>
              <a:t>Code iterates over triply-nested for-loop</a:t>
            </a:r>
          </a:p>
          <a:p>
            <a:r>
              <a:rPr lang="en-US" dirty="0"/>
              <a:t>We replaced </a:t>
            </a:r>
            <a:r>
              <a:rPr lang="en-US" i="1" dirty="0"/>
              <a:t>INT_MAX</a:t>
            </a:r>
            <a:r>
              <a:rPr lang="en-US" dirty="0"/>
              <a:t>/2 with </a:t>
            </a:r>
            <a:r>
              <a:rPr lang="en-US" i="1" dirty="0">
                <a:solidFill>
                  <a:srgbClr val="FF0000"/>
                </a:solidFill>
              </a:rPr>
              <a:t>INT_MAX</a:t>
            </a:r>
            <a:r>
              <a:rPr lang="en-US" dirty="0">
                <a:solidFill>
                  <a:srgbClr val="FF0000"/>
                </a:solidFill>
              </a:rPr>
              <a:t>/4 + 1</a:t>
            </a:r>
          </a:p>
          <a:p>
            <a:pPr lvl="1"/>
            <a:r>
              <a:rPr lang="en-US" dirty="0"/>
              <a:t>Has more bits in common with final distances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773C2-F74F-45D8-98CF-F18A7BB1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BBE31-954C-A7D2-9E21-02B9A794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C29FA-168B-4804-E896-9C396A468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4" y="3276600"/>
            <a:ext cx="1520825" cy="13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14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BFS finds minimum number of hops from</a:t>
            </a:r>
            <a:br>
              <a:rPr lang="en-US" dirty="0"/>
            </a:br>
            <a:r>
              <a:rPr lang="en-US" dirty="0"/>
              <a:t>a source vertex to all other vertices</a:t>
            </a:r>
          </a:p>
          <a:p>
            <a:pPr lvl="1"/>
            <a:r>
              <a:rPr lang="en-US" dirty="0"/>
              <a:t>Elements are processed in graph order</a:t>
            </a:r>
            <a:br>
              <a:rPr lang="en-US" dirty="0"/>
            </a:br>
            <a:r>
              <a:rPr lang="en-US" dirty="0"/>
              <a:t>making the memory access pattern complex</a:t>
            </a:r>
          </a:p>
          <a:p>
            <a:pPr lvl="1"/>
            <a:r>
              <a:rPr lang="en-US" dirty="0"/>
              <a:t>High-performance code uses </a:t>
            </a:r>
            <a:r>
              <a:rPr lang="en-US" dirty="0">
                <a:solidFill>
                  <a:srgbClr val="FF0000"/>
                </a:solidFill>
              </a:rPr>
              <a:t>1 billion </a:t>
            </a:r>
            <a:r>
              <a:rPr lang="en-US" dirty="0"/>
              <a:t>and simple code uses </a:t>
            </a:r>
            <a:r>
              <a:rPr lang="en-US" i="1" dirty="0">
                <a:solidFill>
                  <a:srgbClr val="FF0000"/>
                </a:solidFill>
              </a:rPr>
              <a:t>INT_MAX -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/>
              <a:t>as initialization values</a:t>
            </a:r>
          </a:p>
          <a:p>
            <a:pPr lvl="4"/>
            <a:endParaRPr lang="en-US" dirty="0"/>
          </a:p>
          <a:p>
            <a:r>
              <a:rPr lang="en-US" dirty="0"/>
              <a:t>We replaced both values with </a:t>
            </a:r>
            <a:r>
              <a:rPr lang="en-US" i="1" dirty="0">
                <a:solidFill>
                  <a:srgbClr val="FF0000"/>
                </a:solidFill>
              </a:rPr>
              <a:t>INT_MAX</a:t>
            </a:r>
            <a:r>
              <a:rPr lang="en-US" dirty="0">
                <a:solidFill>
                  <a:srgbClr val="FF0000"/>
                </a:solidFill>
              </a:rPr>
              <a:t>/2 + 1</a:t>
            </a:r>
          </a:p>
          <a:p>
            <a:pPr lvl="1"/>
            <a:r>
              <a:rPr lang="en-US" dirty="0"/>
              <a:t>Has more bits in common with final hop counts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C26B5-5E31-A5D8-E405-2910E49B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48E000-FB60-D900-C69E-12C1187D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0E2528-D340-82B7-FA9F-D744C5AA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304" y="1524000"/>
            <a:ext cx="166329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20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Single-Source Shortest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SSSP computes the minimum distance from a source vertex to all other vertices in the graph</a:t>
            </a:r>
          </a:p>
          <a:p>
            <a:pPr lvl="1"/>
            <a:r>
              <a:rPr lang="en-US" dirty="0"/>
              <a:t>Both codes are </a:t>
            </a:r>
            <a:r>
              <a:rPr lang="en-US" dirty="0">
                <a:solidFill>
                  <a:srgbClr val="0070C0"/>
                </a:solidFill>
              </a:rPr>
              <a:t>topology driven </a:t>
            </a:r>
            <a:r>
              <a:rPr lang="en-US" dirty="0"/>
              <a:t>and perform pull-style updates until there are no updates to be made</a:t>
            </a:r>
          </a:p>
          <a:p>
            <a:pPr lvl="1"/>
            <a:r>
              <a:rPr lang="en-US" dirty="0"/>
              <a:t>Original initial values are </a:t>
            </a:r>
            <a:r>
              <a:rPr lang="en-US" i="1" dirty="0">
                <a:solidFill>
                  <a:srgbClr val="FF0000"/>
                </a:solidFill>
              </a:rPr>
              <a:t>INT_MAX</a:t>
            </a:r>
            <a:r>
              <a:rPr lang="en-US" dirty="0">
                <a:solidFill>
                  <a:srgbClr val="FF0000"/>
                </a:solidFill>
              </a:rPr>
              <a:t>/2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INT_MAX</a:t>
            </a:r>
            <a:r>
              <a:rPr lang="en-US" dirty="0"/>
              <a:t> </a:t>
            </a:r>
          </a:p>
          <a:p>
            <a:r>
              <a:rPr lang="en-US" dirty="0"/>
              <a:t>We changed both initial values to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INT_MAX</a:t>
            </a:r>
            <a:r>
              <a:rPr lang="en-US" dirty="0">
                <a:solidFill>
                  <a:srgbClr val="FF0000"/>
                </a:solidFill>
              </a:rPr>
              <a:t>/2 + 1</a:t>
            </a:r>
          </a:p>
          <a:p>
            <a:pPr lvl="1"/>
            <a:r>
              <a:rPr lang="en-US" dirty="0"/>
              <a:t>Has more bits in common with</a:t>
            </a:r>
            <a:br>
              <a:rPr lang="en-US" dirty="0"/>
            </a:br>
            <a:r>
              <a:rPr lang="en-US" dirty="0"/>
              <a:t>final distances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2364B-9364-9EA6-9FBA-0BFA5E1F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01ED1-D6A7-5E69-73AA-EEEF00B6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pic>
        <p:nvPicPr>
          <p:cNvPr id="2050" name="Picture 2" descr="Shortest path problem - Wikipedia">
            <a:extLst>
              <a:ext uri="{FF2B5EF4-FFF2-40B4-BE49-F238E27FC236}">
                <a16:creationId xmlns:a16="http://schemas.microsoft.com/office/drawing/2014/main" id="{A9CD7EC6-B453-9D6E-B33F-8183C66C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30723"/>
            <a:ext cx="2392680" cy="13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893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B76F-3963-42E0-E526-713C9689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9119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840CF-173C-62E5-B2CA-7C3C7142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939FA-36A1-F68E-7562-DCB3224E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540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ran the experiments on </a:t>
            </a:r>
            <a:r>
              <a:rPr lang="en-US" dirty="0">
                <a:solidFill>
                  <a:srgbClr val="0070C0"/>
                </a:solidFill>
              </a:rPr>
              <a:t>2 GPUs </a:t>
            </a:r>
            <a:r>
              <a:rPr lang="en-US" dirty="0"/>
              <a:t>with the following memory specifications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The TITAN V is </a:t>
            </a:r>
            <a:r>
              <a:rPr lang="en-US" dirty="0">
                <a:solidFill>
                  <a:srgbClr val="0070C0"/>
                </a:solidFill>
              </a:rPr>
              <a:t>Volta</a:t>
            </a:r>
            <a:r>
              <a:rPr lang="en-US" dirty="0"/>
              <a:t> architecture and the RTX 2070 SUPER is </a:t>
            </a:r>
            <a:r>
              <a:rPr lang="en-US" dirty="0">
                <a:solidFill>
                  <a:srgbClr val="0070C0"/>
                </a:solidFill>
              </a:rPr>
              <a:t>Turing</a:t>
            </a:r>
          </a:p>
          <a:p>
            <a:r>
              <a:rPr lang="en-US" dirty="0"/>
              <a:t>Energy measurements collected using NVML</a:t>
            </a:r>
          </a:p>
          <a:p>
            <a:pPr lvl="1"/>
            <a:r>
              <a:rPr lang="en-US" dirty="0"/>
              <a:t>Queries hardware sensor to get </a:t>
            </a:r>
            <a:r>
              <a:rPr lang="en-US" i="1" u="sng" dirty="0">
                <a:solidFill>
                  <a:srgbClr val="FF0000"/>
                </a:solidFill>
              </a:rPr>
              <a:t>whole GPU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energy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E9DA4-1C21-316F-8887-FE4624C4B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2" y="2332658"/>
            <a:ext cx="8764587" cy="10716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C3853-F73E-02A2-5633-1FB21DB1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BC99DC-5EF4-79A6-D547-07C4B666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872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system</a:t>
            </a:r>
          </a:p>
          <a:p>
            <a:pPr lvl="1"/>
            <a:r>
              <a:rPr lang="en-US" dirty="0"/>
              <a:t>CPU: AMD Ryzen </a:t>
            </a:r>
            <a:r>
              <a:rPr lang="en-US" dirty="0" err="1"/>
              <a:t>Threadripper</a:t>
            </a:r>
            <a:r>
              <a:rPr lang="en-US" dirty="0"/>
              <a:t> 2950X</a:t>
            </a:r>
          </a:p>
          <a:p>
            <a:pPr lvl="1"/>
            <a:endParaRPr lang="en-US" dirty="0"/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Fedora 34 operating system</a:t>
            </a:r>
          </a:p>
          <a:p>
            <a:pPr lvl="1"/>
            <a:r>
              <a:rPr lang="en-US" dirty="0"/>
              <a:t>g++ version 11.2.1</a:t>
            </a:r>
          </a:p>
          <a:p>
            <a:pPr lvl="1"/>
            <a:r>
              <a:rPr lang="en-US" dirty="0"/>
              <a:t>nvcc version 11.4</a:t>
            </a:r>
          </a:p>
          <a:p>
            <a:pPr lvl="1"/>
            <a:r>
              <a:rPr lang="en-US" dirty="0"/>
              <a:t>CUDA driver version 470.63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5009C-6E6F-61FE-8162-171F149A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FCD406-9CB2-507E-BF57-022F973B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521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0DFA-F983-F6C1-E033-17F83337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0FE8-7D96-1038-A0EC-5597B5FD9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9"/>
            <a:ext cx="8153400" cy="447992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High-performance computing (HPC) is often power constrained</a:t>
            </a:r>
          </a:p>
          <a:p>
            <a:pPr>
              <a:spcBef>
                <a:spcPts val="2400"/>
              </a:spcBef>
            </a:pPr>
            <a:r>
              <a:rPr lang="en-US" dirty="0"/>
              <a:t>Yearly supercomputer energy usage is akin to burning </a:t>
            </a:r>
            <a:r>
              <a:rPr lang="en-US" dirty="0">
                <a:solidFill>
                  <a:srgbClr val="FF0000"/>
                </a:solidFill>
              </a:rPr>
              <a:t>tens of millions</a:t>
            </a:r>
            <a:r>
              <a:rPr lang="en-US" dirty="0"/>
              <a:t> of gallons of gasoline</a:t>
            </a:r>
          </a:p>
          <a:p>
            <a:pPr>
              <a:spcBef>
                <a:spcPts val="2400"/>
              </a:spcBef>
            </a:pPr>
            <a:r>
              <a:rPr lang="en-US" dirty="0"/>
              <a:t>GPUs are highly utilized in HPC</a:t>
            </a:r>
          </a:p>
          <a:p>
            <a:pPr>
              <a:spcBef>
                <a:spcPts val="2400"/>
              </a:spcBef>
            </a:pPr>
            <a:r>
              <a:rPr lang="en-US" dirty="0"/>
              <a:t>Increasing prevalence of battery-based devices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2AD81-5294-9E4A-3441-DC861504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9D33F4-BC34-D098-7987-6D2A84BA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pic>
        <p:nvPicPr>
          <p:cNvPr id="7" name="Graphic 6" descr="Battery charging outline">
            <a:extLst>
              <a:ext uri="{FF2B5EF4-FFF2-40B4-BE49-F238E27FC236}">
                <a16:creationId xmlns:a16="http://schemas.microsoft.com/office/drawing/2014/main" id="{94A1952D-E818-520C-1A41-222C91DEF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4304" y="1524004"/>
            <a:ext cx="129540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064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(non-APSP)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EB55F-4EA2-BF61-ADB5-A10059AA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A43291-D98B-52F5-9ECC-7AE99D1D3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231952"/>
              </p:ext>
            </p:extLst>
          </p:nvPr>
        </p:nvGraphicFramePr>
        <p:xfrm>
          <a:off x="927545" y="1371600"/>
          <a:ext cx="7288910" cy="42143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99514">
                  <a:extLst>
                    <a:ext uri="{9D8B030D-6E8A-4147-A177-3AD203B41FA5}">
                      <a16:colId xmlns:a16="http://schemas.microsoft.com/office/drawing/2014/main" val="1319678233"/>
                    </a:ext>
                  </a:extLst>
                </a:gridCol>
                <a:gridCol w="1208460">
                  <a:extLst>
                    <a:ext uri="{9D8B030D-6E8A-4147-A177-3AD203B41FA5}">
                      <a16:colId xmlns:a16="http://schemas.microsoft.com/office/drawing/2014/main" val="3363515263"/>
                    </a:ext>
                  </a:extLst>
                </a:gridCol>
                <a:gridCol w="692759">
                  <a:extLst>
                    <a:ext uri="{9D8B030D-6E8A-4147-A177-3AD203B41FA5}">
                      <a16:colId xmlns:a16="http://schemas.microsoft.com/office/drawing/2014/main" val="1633079169"/>
                    </a:ext>
                  </a:extLst>
                </a:gridCol>
                <a:gridCol w="1016142">
                  <a:extLst>
                    <a:ext uri="{9D8B030D-6E8A-4147-A177-3AD203B41FA5}">
                      <a16:colId xmlns:a16="http://schemas.microsoft.com/office/drawing/2014/main" val="542919310"/>
                    </a:ext>
                  </a:extLst>
                </a:gridCol>
                <a:gridCol w="1117043">
                  <a:extLst>
                    <a:ext uri="{9D8B030D-6E8A-4147-A177-3AD203B41FA5}">
                      <a16:colId xmlns:a16="http://schemas.microsoft.com/office/drawing/2014/main" val="1846068263"/>
                    </a:ext>
                  </a:extLst>
                </a:gridCol>
                <a:gridCol w="427421">
                  <a:extLst>
                    <a:ext uri="{9D8B030D-6E8A-4147-A177-3AD203B41FA5}">
                      <a16:colId xmlns:a16="http://schemas.microsoft.com/office/drawing/2014/main" val="1406892660"/>
                    </a:ext>
                  </a:extLst>
                </a:gridCol>
                <a:gridCol w="462434">
                  <a:extLst>
                    <a:ext uri="{9D8B030D-6E8A-4147-A177-3AD203B41FA5}">
                      <a16:colId xmlns:a16="http://schemas.microsoft.com/office/drawing/2014/main" val="4287175307"/>
                    </a:ext>
                  </a:extLst>
                </a:gridCol>
                <a:gridCol w="765137">
                  <a:extLst>
                    <a:ext uri="{9D8B030D-6E8A-4147-A177-3AD203B41FA5}">
                      <a16:colId xmlns:a16="http://schemas.microsoft.com/office/drawing/2014/main" val="2029217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spc="-5" dirty="0">
                          <a:effectLst/>
                        </a:rPr>
                        <a:t>Graph </a:t>
                      </a:r>
                      <a:r>
                        <a:rPr lang="x-none" sz="1400" b="0" spc="-5" dirty="0">
                          <a:effectLst/>
                        </a:rPr>
                        <a:t>name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>
                          <a:effectLst/>
                        </a:rPr>
                        <a:t>Type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0" spc="-5" dirty="0">
                          <a:effectLst/>
                        </a:rPr>
                        <a:t>O</a:t>
                      </a:r>
                      <a:r>
                        <a:rPr lang="x-none" sz="1400" b="0" spc="-5">
                          <a:effectLst/>
                        </a:rPr>
                        <a:t>rigin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Vertices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Edges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>
                          <a:effectLst/>
                        </a:rPr>
                        <a:t>d</a:t>
                      </a:r>
                      <a:r>
                        <a:rPr lang="x-none" sz="1400" b="0" spc="-5" baseline="-25000">
                          <a:effectLst/>
                        </a:rPr>
                        <a:t>min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>
                          <a:effectLst/>
                        </a:rPr>
                        <a:t>d</a:t>
                      </a:r>
                      <a:r>
                        <a:rPr lang="x-none" sz="1400" b="0" spc="-5" baseline="-25000">
                          <a:effectLst/>
                        </a:rPr>
                        <a:t>avg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>
                          <a:effectLst/>
                        </a:rPr>
                        <a:t>d</a:t>
                      </a:r>
                      <a:r>
                        <a:rPr lang="x-none" sz="1400" b="0" spc="-5" baseline="-25000">
                          <a:effectLst/>
                        </a:rPr>
                        <a:t>max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3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2d-2e20.sym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grid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1,048,576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4,190,208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4.0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n-US" sz="2400" spc="-5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297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amazon0601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co-purchases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SNAP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403,394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4,886,816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12.1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2,752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02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as-skitter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Int</a:t>
                      </a:r>
                      <a:r>
                        <a:rPr lang="en-US" sz="1400" spc="-5" dirty="0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topology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SNAP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1,696,415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22,190,596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13.1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35,455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639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citationCiteseer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pub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citations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268,495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2,313,294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8.6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1,318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72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cit-Patents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pat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citations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3,774,768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33,037,894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793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28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coPapersDBLP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pub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citations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540,486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30,491,458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solidFill>
                            <a:srgbClr val="FF0000"/>
                          </a:solidFill>
                          <a:effectLst/>
                        </a:rPr>
                        <a:t>56.4</a:t>
                      </a:r>
                      <a:endParaRPr lang="en-US" sz="24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3,299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088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delaunay_n24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triangulation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16,777,216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100,663,202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6.0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453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europe_osm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road map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SMC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FF0000"/>
                          </a:solidFill>
                          <a:effectLst/>
                        </a:rPr>
                        <a:t>50,912,018</a:t>
                      </a:r>
                      <a:endParaRPr lang="en-US" sz="24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108,109,320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solidFill>
                            <a:srgbClr val="0070C0"/>
                          </a:solidFill>
                          <a:effectLst/>
                        </a:rPr>
                        <a:t>2.1</a:t>
                      </a:r>
                      <a:endParaRPr lang="en-US" sz="2400" spc="-5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13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841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in-2004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web links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1,382,908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27,182,946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19.7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21,869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159832"/>
                  </a:ext>
                </a:extLst>
              </a:tr>
              <a:tr h="9758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internet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Int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topology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124,651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0070C0"/>
                          </a:solidFill>
                          <a:effectLst/>
                        </a:rPr>
                        <a:t>387,240</a:t>
                      </a:r>
                      <a:endParaRPr lang="en-US" sz="2400" spc="-5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151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55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kron_g500-logn21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Kronecker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2,097,152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182,081,864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86.8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solidFill>
                            <a:srgbClr val="FF0000"/>
                          </a:solidFill>
                          <a:effectLst/>
                        </a:rPr>
                        <a:t>213,904</a:t>
                      </a:r>
                      <a:endParaRPr lang="en-US" sz="24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67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r4-2e23.sym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random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8,388,608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67,108,846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8.0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569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rmat16.sym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RMAT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0070C0"/>
                          </a:solidFill>
                          <a:effectLst/>
                        </a:rPr>
                        <a:t>65,536</a:t>
                      </a:r>
                      <a:endParaRPr lang="en-US" sz="2400" spc="-5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967,866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14.8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569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52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rmat22.sym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RMAT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4,194,304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65,660,814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15.7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3,687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23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soc-LiveJournal1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j</a:t>
                      </a:r>
                      <a:r>
                        <a:rPr lang="en-US" sz="1400" spc="-5" dirty="0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community 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SNAP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4,847,571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85,702,474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17.7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20,333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083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uk-2002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web links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18,520,486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FF0000"/>
                          </a:solidFill>
                          <a:effectLst/>
                        </a:rPr>
                        <a:t>523,574,516</a:t>
                      </a:r>
                      <a:endParaRPr lang="en-US" sz="24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28.3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194,955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37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USA-road-d.NY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road map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Dimacs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264,346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730,100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611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b="0" spc="-5" dirty="0">
                          <a:effectLst/>
                        </a:rPr>
                        <a:t>USA-road-d.USA</a:t>
                      </a:r>
                      <a:endParaRPr lang="en-US" sz="2400" b="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road map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Dimacs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23,947,347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57,708,624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2.4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9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152346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1F2CFB2-6B71-0308-3408-CF810224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154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applied the described </a:t>
            </a:r>
            <a:r>
              <a:rPr lang="en-US" dirty="0">
                <a:solidFill>
                  <a:srgbClr val="FF0000"/>
                </a:solidFill>
              </a:rPr>
              <a:t>sentinel changes</a:t>
            </a:r>
          </a:p>
          <a:p>
            <a:pPr lvl="3"/>
            <a:endParaRPr lang="en-US" dirty="0"/>
          </a:p>
          <a:p>
            <a:r>
              <a:rPr lang="en-US" dirty="0"/>
              <a:t>For each program we query the GPU </a:t>
            </a:r>
            <a:r>
              <a:rPr lang="en-US" dirty="0">
                <a:solidFill>
                  <a:srgbClr val="FF0000"/>
                </a:solidFill>
              </a:rPr>
              <a:t>energy</a:t>
            </a:r>
            <a:r>
              <a:rPr lang="en-US" dirty="0"/>
              <a:t> sensor </a:t>
            </a:r>
            <a:r>
              <a:rPr lang="en-US" dirty="0">
                <a:solidFill>
                  <a:srgbClr val="FF0000"/>
                </a:solidFill>
              </a:rPr>
              <a:t>before and after execution </a:t>
            </a:r>
            <a:r>
              <a:rPr lang="en-US" dirty="0"/>
              <a:t>of both the original kernel and the bit-flip optimized kernel</a:t>
            </a:r>
          </a:p>
          <a:p>
            <a:pPr lvl="3"/>
            <a:endParaRPr lang="en-US" dirty="0"/>
          </a:p>
          <a:p>
            <a:r>
              <a:rPr lang="en-US" dirty="0"/>
              <a:t>The difference in these values gives us the energy consumption of the </a:t>
            </a:r>
            <a:r>
              <a:rPr lang="en-US" i="1" dirty="0">
                <a:solidFill>
                  <a:srgbClr val="FF0000"/>
                </a:solidFill>
              </a:rPr>
              <a:t>whole GPU </a:t>
            </a:r>
            <a:r>
              <a:rPr lang="en-US" dirty="0"/>
              <a:t>for the time the kernel was running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007C9-7A58-8229-5D08-56596EAC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08888A-FF51-B489-ED17-39936FEF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242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4" y="1323979"/>
            <a:ext cx="8458199" cy="4479925"/>
          </a:xfrm>
        </p:spPr>
        <p:txBody>
          <a:bodyPr/>
          <a:lstStyle/>
          <a:p>
            <a:r>
              <a:rPr lang="en-US" dirty="0"/>
              <a:t>The kernels were run in a loop for </a:t>
            </a:r>
            <a:r>
              <a:rPr lang="en-US" dirty="0">
                <a:solidFill>
                  <a:srgbClr val="FF0000"/>
                </a:solidFill>
              </a:rPr>
              <a:t>10 seconds</a:t>
            </a:r>
          </a:p>
          <a:p>
            <a:r>
              <a:rPr lang="en-US" dirty="0"/>
              <a:t>The bit-flip optimized and the original kernels were run </a:t>
            </a:r>
            <a:r>
              <a:rPr lang="en-US" dirty="0">
                <a:solidFill>
                  <a:srgbClr val="FF0000"/>
                </a:solidFill>
              </a:rPr>
              <a:t>interleaved</a:t>
            </a:r>
          </a:p>
          <a:p>
            <a:r>
              <a:rPr lang="en-US" dirty="0"/>
              <a:t>Results evaluated with a paired t-test (</a:t>
            </a:r>
            <a:r>
              <a:rPr lang="el-GR" dirty="0"/>
              <a:t>α</a:t>
            </a:r>
            <a:r>
              <a:rPr lang="en-US" dirty="0"/>
              <a:t> = 0.05)</a:t>
            </a:r>
          </a:p>
          <a:p>
            <a:pPr lvl="1"/>
            <a:r>
              <a:rPr lang="en-US" dirty="0"/>
              <a:t>95% confidence in true difference</a:t>
            </a:r>
          </a:p>
          <a:p>
            <a:r>
              <a:rPr lang="en-US" dirty="0"/>
              <a:t>We calculate 10 consumption ratios for each input</a:t>
            </a:r>
          </a:p>
          <a:p>
            <a:r>
              <a:rPr lang="en-US" dirty="0"/>
              <a:t>We report ratios in a box and whisker plot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24966-0657-3407-ACD8-88B77CFC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88940E-8D35-C624-7EF6-0A259AC7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0507B-7E5F-F8B2-96B4-A21A196CE543}"/>
              </a:ext>
            </a:extLst>
          </p:cNvPr>
          <p:cNvSpPr/>
          <p:nvPr/>
        </p:nvSpPr>
        <p:spPr bwMode="auto">
          <a:xfrm>
            <a:off x="7772400" y="4724400"/>
            <a:ext cx="3810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B7209-97A2-F6C3-4EF9-84C2EA228E9A}"/>
              </a:ext>
            </a:extLst>
          </p:cNvPr>
          <p:cNvSpPr/>
          <p:nvPr/>
        </p:nvSpPr>
        <p:spPr bwMode="auto">
          <a:xfrm>
            <a:off x="7772400" y="5029200"/>
            <a:ext cx="381000" cy="381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D0826-A10C-CCE7-FB2E-4BB1BBB75728}"/>
              </a:ext>
            </a:extLst>
          </p:cNvPr>
          <p:cNvCxnSpPr>
            <a:cxnSpLocks/>
          </p:cNvCxnSpPr>
          <p:nvPr/>
        </p:nvCxnSpPr>
        <p:spPr bwMode="auto">
          <a:xfrm flipH="1">
            <a:off x="7772400" y="50292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B9F84-2241-66F2-0D06-57798799DAB9}"/>
              </a:ext>
            </a:extLst>
          </p:cNvPr>
          <p:cNvCxnSpPr>
            <a:cxnSpLocks/>
            <a:endCxn id="4" idx="0"/>
          </p:cNvCxnSpPr>
          <p:nvPr/>
        </p:nvCxnSpPr>
        <p:spPr bwMode="auto">
          <a:xfrm>
            <a:off x="7962900" y="4419600"/>
            <a:ext cx="0" cy="304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0B4C9-6CAE-4F22-63EC-FF1D59EDC7E1}"/>
              </a:ext>
            </a:extLst>
          </p:cNvPr>
          <p:cNvCxnSpPr>
            <a:cxnSpLocks/>
          </p:cNvCxnSpPr>
          <p:nvPr/>
        </p:nvCxnSpPr>
        <p:spPr bwMode="auto">
          <a:xfrm>
            <a:off x="7962900" y="5410200"/>
            <a:ext cx="0" cy="152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50483D-E744-F26B-25CB-B3E6DBCB7E5F}"/>
              </a:ext>
            </a:extLst>
          </p:cNvPr>
          <p:cNvCxnSpPr>
            <a:cxnSpLocks/>
          </p:cNvCxnSpPr>
          <p:nvPr/>
        </p:nvCxnSpPr>
        <p:spPr bwMode="auto">
          <a:xfrm>
            <a:off x="7924800" y="5562600"/>
            <a:ext cx="76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33D8FE-D44D-1EFF-A769-2D020BAC05D9}"/>
              </a:ext>
            </a:extLst>
          </p:cNvPr>
          <p:cNvCxnSpPr>
            <a:cxnSpLocks/>
          </p:cNvCxnSpPr>
          <p:nvPr/>
        </p:nvCxnSpPr>
        <p:spPr bwMode="auto">
          <a:xfrm>
            <a:off x="7924800" y="4413250"/>
            <a:ext cx="76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57070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B76F-3963-42E0-E526-713C9689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9119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8B15C-2168-D01D-A36D-6868B217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14689-31FA-06BA-D783-468B52AA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1457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6449AF-73C1-4F6E-9EF7-9D318C09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4" y="1323979"/>
            <a:ext cx="8226425" cy="4479925"/>
          </a:xfrm>
        </p:spPr>
        <p:txBody>
          <a:bodyPr/>
          <a:lstStyle/>
          <a:p>
            <a:r>
              <a:rPr lang="en-US" dirty="0"/>
              <a:t>Absolute consumption values (millijoules)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Consumption ratio vs All 0s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85FCA-3B98-AE89-084B-93B0E2F51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1822624"/>
            <a:ext cx="8534400" cy="1241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C132A-0CCB-FAE7-1A07-544197660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2" y="4054475"/>
            <a:ext cx="7696200" cy="1282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20DEF-118D-5C79-DC22-5E25E566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C5243-59E8-A664-F1C9-30F83F65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094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3BC45-4270-86FA-AB9D-906194E0B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310" y="2196230"/>
            <a:ext cx="4560314" cy="2807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3F029-FAB7-C766-E854-58A69691A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214360"/>
            <a:ext cx="4523467" cy="27848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399A34-B6C1-D756-8D8B-0D7B4E3B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33" y="1628779"/>
            <a:ext cx="16002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TITAN V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F87C3D-BF7D-0A02-89D9-79C76644FF74}"/>
              </a:ext>
            </a:extLst>
          </p:cNvPr>
          <p:cNvSpPr txBox="1">
            <a:spLocks/>
          </p:cNvSpPr>
          <p:nvPr/>
        </p:nvSpPr>
        <p:spPr bwMode="auto">
          <a:xfrm>
            <a:off x="5985104" y="1628779"/>
            <a:ext cx="214403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RTX 2070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80E46-B278-256F-E7A9-A75383B8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BFB987-1CBF-4E65-FE90-231D21EFB491}"/>
              </a:ext>
            </a:extLst>
          </p:cNvPr>
          <p:cNvSpPr/>
          <p:nvPr/>
        </p:nvSpPr>
        <p:spPr bwMode="auto">
          <a:xfrm>
            <a:off x="4264139" y="3034652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5D46A9-8982-E6D4-1474-2682531C85CF}"/>
              </a:ext>
            </a:extLst>
          </p:cNvPr>
          <p:cNvSpPr/>
          <p:nvPr/>
        </p:nvSpPr>
        <p:spPr bwMode="auto">
          <a:xfrm>
            <a:off x="3037442" y="2216474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D7D18E-E56C-2374-B310-A23E21D5F3F1}"/>
              </a:ext>
            </a:extLst>
          </p:cNvPr>
          <p:cNvSpPr/>
          <p:nvPr/>
        </p:nvSpPr>
        <p:spPr bwMode="auto">
          <a:xfrm>
            <a:off x="3852834" y="3955726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28584-661E-17DD-A947-BAC1A262DC8B}"/>
              </a:ext>
            </a:extLst>
          </p:cNvPr>
          <p:cNvSpPr/>
          <p:nvPr/>
        </p:nvSpPr>
        <p:spPr bwMode="auto">
          <a:xfrm>
            <a:off x="8830167" y="2948992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B4AA72-1A1E-DA28-7187-C04FB870B17A}"/>
              </a:ext>
            </a:extLst>
          </p:cNvPr>
          <p:cNvSpPr/>
          <p:nvPr/>
        </p:nvSpPr>
        <p:spPr bwMode="auto">
          <a:xfrm>
            <a:off x="7594279" y="2243172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862F78-6EDC-20B5-1371-15E8506F29F5}"/>
              </a:ext>
            </a:extLst>
          </p:cNvPr>
          <p:cNvSpPr/>
          <p:nvPr/>
        </p:nvSpPr>
        <p:spPr bwMode="auto">
          <a:xfrm>
            <a:off x="8416346" y="3923723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7396BDF-046E-92F2-A950-5210C44B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AD0766E-4739-7187-1AEB-9DA878AD00F8}"/>
              </a:ext>
            </a:extLst>
          </p:cNvPr>
          <p:cNvSpPr/>
          <p:nvPr/>
        </p:nvSpPr>
        <p:spPr bwMode="auto">
          <a:xfrm>
            <a:off x="4168961" y="2466421"/>
            <a:ext cx="834403" cy="457200"/>
          </a:xfrm>
          <a:prstGeom prst="wedgeEllipseCallou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F91A39-FDB9-002A-CB52-C4CCFD31C124}"/>
              </a:ext>
            </a:extLst>
          </p:cNvPr>
          <p:cNvSpPr txBox="1"/>
          <p:nvPr/>
        </p:nvSpPr>
        <p:spPr>
          <a:xfrm>
            <a:off x="4222470" y="2516693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3.1%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82952E32-6DF0-B9F2-159D-D752208C0088}"/>
              </a:ext>
            </a:extLst>
          </p:cNvPr>
          <p:cNvSpPr/>
          <p:nvPr/>
        </p:nvSpPr>
        <p:spPr bwMode="auto">
          <a:xfrm>
            <a:off x="8294361" y="2281755"/>
            <a:ext cx="834403" cy="457200"/>
          </a:xfrm>
          <a:prstGeom prst="wedgeEllipseCallout">
            <a:avLst>
              <a:gd name="adj1" fmla="val 21175"/>
              <a:gd name="adj2" fmla="val 9083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26B8C-230D-2010-D1D0-721A3B93C4DD}"/>
              </a:ext>
            </a:extLst>
          </p:cNvPr>
          <p:cNvSpPr txBox="1"/>
          <p:nvPr/>
        </p:nvSpPr>
        <p:spPr>
          <a:xfrm>
            <a:off x="8347870" y="2332027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2.2%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E35AF95B-2C84-3096-8B75-B779035B37F6}"/>
              </a:ext>
            </a:extLst>
          </p:cNvPr>
          <p:cNvSpPr/>
          <p:nvPr/>
        </p:nvSpPr>
        <p:spPr bwMode="auto">
          <a:xfrm>
            <a:off x="3003191" y="1750645"/>
            <a:ext cx="834403" cy="457200"/>
          </a:xfrm>
          <a:prstGeom prst="wedgeEllipseCallou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007B0-9BAD-D707-EE8F-F4E480388A8C}"/>
              </a:ext>
            </a:extLst>
          </p:cNvPr>
          <p:cNvSpPr txBox="1"/>
          <p:nvPr/>
        </p:nvSpPr>
        <p:spPr>
          <a:xfrm>
            <a:off x="3056700" y="1800917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-2.7%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FDBF4528-77B6-2DBA-AE78-D628B8A3FCCC}"/>
              </a:ext>
            </a:extLst>
          </p:cNvPr>
          <p:cNvSpPr/>
          <p:nvPr/>
        </p:nvSpPr>
        <p:spPr bwMode="auto">
          <a:xfrm>
            <a:off x="3048866" y="3614450"/>
            <a:ext cx="834403" cy="457200"/>
          </a:xfrm>
          <a:prstGeom prst="wedgeEllipseCallout">
            <a:avLst>
              <a:gd name="adj1" fmla="val 45833"/>
              <a:gd name="adj2" fmla="val 5583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C16B9-9275-7587-2A0D-DC25B167BE9D}"/>
              </a:ext>
            </a:extLst>
          </p:cNvPr>
          <p:cNvSpPr txBox="1"/>
          <p:nvPr/>
        </p:nvSpPr>
        <p:spPr>
          <a:xfrm>
            <a:off x="3037442" y="3664722"/>
            <a:ext cx="8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10.6%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BB60EA87-E1A3-A1A8-8030-1D82F671EBF3}"/>
              </a:ext>
            </a:extLst>
          </p:cNvPr>
          <p:cNvSpPr/>
          <p:nvPr/>
        </p:nvSpPr>
        <p:spPr bwMode="auto">
          <a:xfrm>
            <a:off x="7957664" y="1682807"/>
            <a:ext cx="834403" cy="457200"/>
          </a:xfrm>
          <a:prstGeom prst="wedgeEllipseCallout">
            <a:avLst>
              <a:gd name="adj1" fmla="val -67408"/>
              <a:gd name="adj2" fmla="val 8416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276634-C478-D9E1-3052-D8940933F33C}"/>
              </a:ext>
            </a:extLst>
          </p:cNvPr>
          <p:cNvSpPr txBox="1"/>
          <p:nvPr/>
        </p:nvSpPr>
        <p:spPr>
          <a:xfrm>
            <a:off x="8011173" y="1733079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-1.7%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2DBF8BFA-ED3B-3375-F271-A2F2180F6377}"/>
              </a:ext>
            </a:extLst>
          </p:cNvPr>
          <p:cNvSpPr/>
          <p:nvPr/>
        </p:nvSpPr>
        <p:spPr bwMode="auto">
          <a:xfrm>
            <a:off x="7677559" y="3493302"/>
            <a:ext cx="834403" cy="457200"/>
          </a:xfrm>
          <a:prstGeom prst="wedgeEllipseCallout">
            <a:avLst>
              <a:gd name="adj1" fmla="val 37614"/>
              <a:gd name="adj2" fmla="val 6916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41AF29-1D7C-A86C-F010-5FBD7FBBF215}"/>
              </a:ext>
            </a:extLst>
          </p:cNvPr>
          <p:cNvSpPr txBox="1"/>
          <p:nvPr/>
        </p:nvSpPr>
        <p:spPr>
          <a:xfrm>
            <a:off x="7731068" y="3543574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8.3%</a:t>
            </a:r>
          </a:p>
        </p:txBody>
      </p:sp>
    </p:spTree>
    <p:extLst>
      <p:ext uri="{BB962C8B-B14F-4D97-AF65-F5344CB8AC3E}">
        <p14:creationId xmlns:p14="http://schemas.microsoft.com/office/powerpoint/2010/main" val="351445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4" grpId="0" animBg="1"/>
      <p:bldP spid="16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 MIS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3BC45-4270-86FA-AB9D-906194E0B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310" y="2196230"/>
            <a:ext cx="4560314" cy="2807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3F029-FAB7-C766-E854-58A69691A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212736"/>
            <a:ext cx="4523467" cy="278813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399A34-B6C1-D756-8D8B-0D7B4E3B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33" y="1628779"/>
            <a:ext cx="16002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TITAN V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F87C3D-BF7D-0A02-89D9-79C76644FF74}"/>
              </a:ext>
            </a:extLst>
          </p:cNvPr>
          <p:cNvSpPr txBox="1">
            <a:spLocks/>
          </p:cNvSpPr>
          <p:nvPr/>
        </p:nvSpPr>
        <p:spPr bwMode="auto">
          <a:xfrm>
            <a:off x="5985104" y="1628779"/>
            <a:ext cx="214403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RTX 2070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BBFA5-0FCF-B661-6F90-9C019718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38B29A-E72B-D04D-7CC7-2532FB17E4AD}"/>
              </a:ext>
            </a:extLst>
          </p:cNvPr>
          <p:cNvSpPr/>
          <p:nvPr/>
        </p:nvSpPr>
        <p:spPr bwMode="auto">
          <a:xfrm>
            <a:off x="6772208" y="2610947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38D49D-8B9E-1E4C-7D0E-0134B84B2656}"/>
              </a:ext>
            </a:extLst>
          </p:cNvPr>
          <p:cNvSpPr/>
          <p:nvPr/>
        </p:nvSpPr>
        <p:spPr bwMode="auto">
          <a:xfrm>
            <a:off x="7184910" y="2556441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BA3869-91F4-99FB-F1B1-046946872364}"/>
              </a:ext>
            </a:extLst>
          </p:cNvPr>
          <p:cNvSpPr/>
          <p:nvPr/>
        </p:nvSpPr>
        <p:spPr bwMode="auto">
          <a:xfrm>
            <a:off x="4263584" y="3220422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EE5028-CF70-119C-0927-CBA982F8217F}"/>
              </a:ext>
            </a:extLst>
          </p:cNvPr>
          <p:cNvSpPr/>
          <p:nvPr/>
        </p:nvSpPr>
        <p:spPr bwMode="auto">
          <a:xfrm>
            <a:off x="1602637" y="2343966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96A727-A328-1A82-2AA4-69D7648168A6}"/>
              </a:ext>
            </a:extLst>
          </p:cNvPr>
          <p:cNvSpPr/>
          <p:nvPr/>
        </p:nvSpPr>
        <p:spPr bwMode="auto">
          <a:xfrm>
            <a:off x="2015198" y="3879526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9F8582-8F32-576E-A2DA-3746089B8423}"/>
              </a:ext>
            </a:extLst>
          </p:cNvPr>
          <p:cNvSpPr/>
          <p:nvPr/>
        </p:nvSpPr>
        <p:spPr bwMode="auto">
          <a:xfrm>
            <a:off x="8833556" y="3195393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28523E-D79A-5F02-5CB5-EFA8F4F2FBAB}"/>
              </a:ext>
            </a:extLst>
          </p:cNvPr>
          <p:cNvSpPr/>
          <p:nvPr/>
        </p:nvSpPr>
        <p:spPr bwMode="auto">
          <a:xfrm>
            <a:off x="6768456" y="2137617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D6FF74-9516-1DA6-8B88-97937B0A4AE9}"/>
              </a:ext>
            </a:extLst>
          </p:cNvPr>
          <p:cNvSpPr/>
          <p:nvPr/>
        </p:nvSpPr>
        <p:spPr bwMode="auto">
          <a:xfrm>
            <a:off x="5741700" y="3946521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59CA4E0-F43F-7DF6-95BB-BF0E5AD4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BFD63BB-2441-1D6D-2A2B-1DFCF47B1FD4}"/>
              </a:ext>
            </a:extLst>
          </p:cNvPr>
          <p:cNvSpPr/>
          <p:nvPr/>
        </p:nvSpPr>
        <p:spPr bwMode="auto">
          <a:xfrm>
            <a:off x="4168961" y="2681921"/>
            <a:ext cx="834403" cy="457200"/>
          </a:xfrm>
          <a:prstGeom prst="wedgeEllipseCallou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890C2-2F3F-CD62-457D-E156FA96DFAD}"/>
              </a:ext>
            </a:extLst>
          </p:cNvPr>
          <p:cNvSpPr txBox="1"/>
          <p:nvPr/>
        </p:nvSpPr>
        <p:spPr>
          <a:xfrm>
            <a:off x="4222470" y="2732193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1.5%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0CF4C15-3EF2-9505-09FA-F4E5F4606177}"/>
              </a:ext>
            </a:extLst>
          </p:cNvPr>
          <p:cNvSpPr/>
          <p:nvPr/>
        </p:nvSpPr>
        <p:spPr bwMode="auto">
          <a:xfrm>
            <a:off x="1843126" y="2081643"/>
            <a:ext cx="834403" cy="457200"/>
          </a:xfrm>
          <a:prstGeom prst="wedgeEllipseCallout">
            <a:avLst>
              <a:gd name="adj1" fmla="val -50970"/>
              <a:gd name="adj2" fmla="val 4583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3C585-DD35-51B5-ABF7-F6E077CC303D}"/>
              </a:ext>
            </a:extLst>
          </p:cNvPr>
          <p:cNvSpPr txBox="1"/>
          <p:nvPr/>
        </p:nvSpPr>
        <p:spPr>
          <a:xfrm>
            <a:off x="1896635" y="2131915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-0.3%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888921E2-7B9E-A7E1-7D42-FBAC3E11D324}"/>
              </a:ext>
            </a:extLst>
          </p:cNvPr>
          <p:cNvSpPr/>
          <p:nvPr/>
        </p:nvSpPr>
        <p:spPr bwMode="auto">
          <a:xfrm>
            <a:off x="2244141" y="3522457"/>
            <a:ext cx="834403" cy="457200"/>
          </a:xfrm>
          <a:prstGeom prst="wedgeEllipseCallout">
            <a:avLst>
              <a:gd name="adj1" fmla="val -49143"/>
              <a:gd name="adj2" fmla="val 62500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EAC1B9-7033-870A-0CFA-C7008F405C29}"/>
              </a:ext>
            </a:extLst>
          </p:cNvPr>
          <p:cNvSpPr txBox="1"/>
          <p:nvPr/>
        </p:nvSpPr>
        <p:spPr>
          <a:xfrm>
            <a:off x="2297650" y="3572729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2.8%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A0C0ECD3-AEEC-77C3-2CEF-9CB1B61181E5}"/>
              </a:ext>
            </a:extLst>
          </p:cNvPr>
          <p:cNvSpPr/>
          <p:nvPr/>
        </p:nvSpPr>
        <p:spPr bwMode="auto">
          <a:xfrm>
            <a:off x="8276977" y="2266309"/>
            <a:ext cx="834403" cy="457200"/>
          </a:xfrm>
          <a:prstGeom prst="wedgeEllipseCallout">
            <a:avLst>
              <a:gd name="adj1" fmla="val 27568"/>
              <a:gd name="adj2" fmla="val 15416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8C1ADD-D06F-496F-4672-349D3CDC767C}"/>
              </a:ext>
            </a:extLst>
          </p:cNvPr>
          <p:cNvSpPr txBox="1"/>
          <p:nvPr/>
        </p:nvSpPr>
        <p:spPr>
          <a:xfrm>
            <a:off x="8330486" y="2316581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1.2%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E09FD3A2-C5F1-9B2B-8C82-24BFA2322BA0}"/>
              </a:ext>
            </a:extLst>
          </p:cNvPr>
          <p:cNvSpPr/>
          <p:nvPr/>
        </p:nvSpPr>
        <p:spPr bwMode="auto">
          <a:xfrm>
            <a:off x="5547283" y="1959256"/>
            <a:ext cx="834403" cy="457200"/>
          </a:xfrm>
          <a:prstGeom prst="wedgeEllipseCallout">
            <a:avLst>
              <a:gd name="adj1" fmla="val 106106"/>
              <a:gd name="adj2" fmla="val 2083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FEE044-C8B1-6549-4A4B-3A98A8286B15}"/>
              </a:ext>
            </a:extLst>
          </p:cNvPr>
          <p:cNvSpPr txBox="1"/>
          <p:nvPr/>
        </p:nvSpPr>
        <p:spPr>
          <a:xfrm>
            <a:off x="5600792" y="2009528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-1.1%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B585246A-7F0E-D8F4-10F5-D646BEE3BBEB}"/>
              </a:ext>
            </a:extLst>
          </p:cNvPr>
          <p:cNvSpPr/>
          <p:nvPr/>
        </p:nvSpPr>
        <p:spPr bwMode="auto">
          <a:xfrm>
            <a:off x="5994557" y="3644588"/>
            <a:ext cx="834403" cy="457200"/>
          </a:xfrm>
          <a:prstGeom prst="wedgeEllipseCallout">
            <a:avLst>
              <a:gd name="adj1" fmla="val -54622"/>
              <a:gd name="adj2" fmla="val 6083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7C06A9-6D7A-E4EF-4A04-912EBD157898}"/>
              </a:ext>
            </a:extLst>
          </p:cNvPr>
          <p:cNvSpPr txBox="1"/>
          <p:nvPr/>
        </p:nvSpPr>
        <p:spPr>
          <a:xfrm>
            <a:off x="6048066" y="3694860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3.4%</a:t>
            </a:r>
          </a:p>
        </p:txBody>
      </p:sp>
    </p:spTree>
    <p:extLst>
      <p:ext uri="{BB962C8B-B14F-4D97-AF65-F5344CB8AC3E}">
        <p14:creationId xmlns:p14="http://schemas.microsoft.com/office/powerpoint/2010/main" val="2363982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 animBg="1"/>
      <p:bldP spid="5" grpId="0"/>
      <p:bldP spid="7" grpId="0" animBg="1"/>
      <p:bldP spid="20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APSP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3BC45-4270-86FA-AB9D-906194E0B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3467" y="2196230"/>
            <a:ext cx="4572000" cy="2807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3F029-FAB7-C766-E854-58A69691A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209804"/>
            <a:ext cx="4523467" cy="27939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399A34-B6C1-D756-8D8B-0D7B4E3B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33" y="1628779"/>
            <a:ext cx="16002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TITAN V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F87C3D-BF7D-0A02-89D9-79C76644FF74}"/>
              </a:ext>
            </a:extLst>
          </p:cNvPr>
          <p:cNvSpPr txBox="1">
            <a:spLocks/>
          </p:cNvSpPr>
          <p:nvPr/>
        </p:nvSpPr>
        <p:spPr bwMode="auto">
          <a:xfrm>
            <a:off x="5985104" y="1628779"/>
            <a:ext cx="214403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RTX 2070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1AF9B-BB70-D7C6-2064-5EBA7B37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8FD10A-51DA-5531-6A2B-3391F03775DC}"/>
              </a:ext>
            </a:extLst>
          </p:cNvPr>
          <p:cNvSpPr/>
          <p:nvPr/>
        </p:nvSpPr>
        <p:spPr bwMode="auto">
          <a:xfrm>
            <a:off x="6155371" y="2770697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540E6D-4957-EE1E-E204-BE270E4BDCE9}"/>
              </a:ext>
            </a:extLst>
          </p:cNvPr>
          <p:cNvSpPr/>
          <p:nvPr/>
        </p:nvSpPr>
        <p:spPr bwMode="auto">
          <a:xfrm>
            <a:off x="8623600" y="2803947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B8F1CF-3319-564A-9546-307B58BD7036}"/>
              </a:ext>
            </a:extLst>
          </p:cNvPr>
          <p:cNvSpPr/>
          <p:nvPr/>
        </p:nvSpPr>
        <p:spPr bwMode="auto">
          <a:xfrm>
            <a:off x="4265882" y="3076609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754DA4-B5D2-90F9-26F8-9FDB53C5E36E}"/>
              </a:ext>
            </a:extLst>
          </p:cNvPr>
          <p:cNvSpPr/>
          <p:nvPr/>
        </p:nvSpPr>
        <p:spPr bwMode="auto">
          <a:xfrm>
            <a:off x="3449026" y="2286000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2CBF83-058F-E209-7158-FEB4A88E9AB2}"/>
              </a:ext>
            </a:extLst>
          </p:cNvPr>
          <p:cNvSpPr/>
          <p:nvPr/>
        </p:nvSpPr>
        <p:spPr bwMode="auto">
          <a:xfrm>
            <a:off x="2425056" y="4114800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034573-C7A3-EEF6-170D-3C2B15AA7DAC}"/>
              </a:ext>
            </a:extLst>
          </p:cNvPr>
          <p:cNvSpPr/>
          <p:nvPr/>
        </p:nvSpPr>
        <p:spPr bwMode="auto">
          <a:xfrm>
            <a:off x="8834880" y="3135719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0CE176-C409-E08B-E687-6C4E5F4D874D}"/>
              </a:ext>
            </a:extLst>
          </p:cNvPr>
          <p:cNvSpPr/>
          <p:nvPr/>
        </p:nvSpPr>
        <p:spPr bwMode="auto">
          <a:xfrm>
            <a:off x="8007114" y="2458111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5F4E2F-FD4F-0D7F-8D34-8AEEB83B05EE}"/>
              </a:ext>
            </a:extLst>
          </p:cNvPr>
          <p:cNvSpPr/>
          <p:nvPr/>
        </p:nvSpPr>
        <p:spPr bwMode="auto">
          <a:xfrm>
            <a:off x="8213609" y="4104238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98BBBB7F-14E7-7B7A-3461-6CE7D2F5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029987D-8923-9FDD-75AD-0033390D63F5}"/>
              </a:ext>
            </a:extLst>
          </p:cNvPr>
          <p:cNvSpPr/>
          <p:nvPr/>
        </p:nvSpPr>
        <p:spPr bwMode="auto">
          <a:xfrm>
            <a:off x="3814304" y="2238248"/>
            <a:ext cx="834403" cy="457200"/>
          </a:xfrm>
          <a:prstGeom prst="wedgeEllipseCallout">
            <a:avLst>
              <a:gd name="adj1" fmla="val 22089"/>
              <a:gd name="adj2" fmla="val 132500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3DF9A1-616F-3116-3CC3-0F45B1CD8706}"/>
              </a:ext>
            </a:extLst>
          </p:cNvPr>
          <p:cNvSpPr txBox="1"/>
          <p:nvPr/>
        </p:nvSpPr>
        <p:spPr>
          <a:xfrm>
            <a:off x="3867813" y="2288520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1.1%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0EF71F5-7267-4D9A-7100-166F70E8A9FB}"/>
              </a:ext>
            </a:extLst>
          </p:cNvPr>
          <p:cNvSpPr/>
          <p:nvPr/>
        </p:nvSpPr>
        <p:spPr bwMode="auto">
          <a:xfrm>
            <a:off x="8191732" y="2178223"/>
            <a:ext cx="834403" cy="457200"/>
          </a:xfrm>
          <a:prstGeom prst="wedgeEllipseCallout">
            <a:avLst>
              <a:gd name="adj1" fmla="val 44006"/>
              <a:gd name="adj2" fmla="val 157500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A440C9-9418-BCD5-05A3-A6B302E38688}"/>
              </a:ext>
            </a:extLst>
          </p:cNvPr>
          <p:cNvSpPr txBox="1"/>
          <p:nvPr/>
        </p:nvSpPr>
        <p:spPr>
          <a:xfrm>
            <a:off x="8245241" y="2228495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1.0%</a:t>
            </a:r>
          </a:p>
        </p:txBody>
      </p:sp>
    </p:spTree>
    <p:extLst>
      <p:ext uri="{BB962C8B-B14F-4D97-AF65-F5344CB8AC3E}">
        <p14:creationId xmlns:p14="http://schemas.microsoft.com/office/powerpoint/2010/main" val="6767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4" grpId="0" animBg="1"/>
      <p:bldP spid="15" grpId="0" animBg="1"/>
      <p:bldP spid="16" grpId="0" animBg="1"/>
      <p:bldP spid="4" grpId="0" animBg="1"/>
      <p:bldP spid="17" grpId="0"/>
      <p:bldP spid="18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 APSP</a:t>
            </a:r>
          </a:p>
        </p:txBody>
      </p:sp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3A73BC45-4270-86FA-AB9D-906194E0B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67" y="2196226"/>
            <a:ext cx="4572000" cy="2807574"/>
          </a:xfrm>
          <a:prstGeom prst="rect">
            <a:avLst/>
          </a:prstGeom>
        </p:spPr>
      </p:pic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7B23F029-FAB7-C766-E854-58A69691A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209800"/>
            <a:ext cx="4523467" cy="2794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399A34-B6C1-D756-8D8B-0D7B4E3B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33" y="1628779"/>
            <a:ext cx="16002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TITAN V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F87C3D-BF7D-0A02-89D9-79C76644FF74}"/>
              </a:ext>
            </a:extLst>
          </p:cNvPr>
          <p:cNvSpPr txBox="1">
            <a:spLocks/>
          </p:cNvSpPr>
          <p:nvPr/>
        </p:nvSpPr>
        <p:spPr bwMode="auto">
          <a:xfrm>
            <a:off x="5985104" y="1628779"/>
            <a:ext cx="214403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RTX 2070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81813-DEA2-D986-BA64-23E1993E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BBC65-366B-3BA0-511A-23B81C137A9B}"/>
              </a:ext>
            </a:extLst>
          </p:cNvPr>
          <p:cNvSpPr/>
          <p:nvPr/>
        </p:nvSpPr>
        <p:spPr bwMode="auto">
          <a:xfrm>
            <a:off x="6553200" y="2590800"/>
            <a:ext cx="228600" cy="3048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8C4A2C-65E8-D249-02FB-9258D7FEED8F}"/>
              </a:ext>
            </a:extLst>
          </p:cNvPr>
          <p:cNvSpPr/>
          <p:nvPr/>
        </p:nvSpPr>
        <p:spPr bwMode="auto">
          <a:xfrm>
            <a:off x="8014834" y="2498725"/>
            <a:ext cx="228600" cy="3048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E414D9-9BCA-37C5-8B93-38C893C8A986}"/>
              </a:ext>
            </a:extLst>
          </p:cNvPr>
          <p:cNvSpPr/>
          <p:nvPr/>
        </p:nvSpPr>
        <p:spPr bwMode="auto">
          <a:xfrm>
            <a:off x="4060709" y="2192813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3EFF85-7766-C207-7E81-E26F78715390}"/>
              </a:ext>
            </a:extLst>
          </p:cNvPr>
          <p:cNvSpPr/>
          <p:nvPr/>
        </p:nvSpPr>
        <p:spPr bwMode="auto">
          <a:xfrm>
            <a:off x="3028463" y="4114800"/>
            <a:ext cx="228600" cy="3048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06D2A7-3307-0BEA-10E0-D3B1A1919F4F}"/>
              </a:ext>
            </a:extLst>
          </p:cNvPr>
          <p:cNvSpPr/>
          <p:nvPr/>
        </p:nvSpPr>
        <p:spPr bwMode="auto">
          <a:xfrm>
            <a:off x="7379686" y="2312420"/>
            <a:ext cx="228600" cy="3048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0FDA60-AFBA-4170-CC3F-9902FFD933E8}"/>
              </a:ext>
            </a:extLst>
          </p:cNvPr>
          <p:cNvSpPr/>
          <p:nvPr/>
        </p:nvSpPr>
        <p:spPr bwMode="auto">
          <a:xfrm>
            <a:off x="5717144" y="3886200"/>
            <a:ext cx="228600" cy="3048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225A152-7C08-1A69-5069-C1BD3CFE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659FCBA-77BC-CA31-0FFF-CF5008816446}"/>
              </a:ext>
            </a:extLst>
          </p:cNvPr>
          <p:cNvSpPr/>
          <p:nvPr/>
        </p:nvSpPr>
        <p:spPr bwMode="auto">
          <a:xfrm>
            <a:off x="3770896" y="3520440"/>
            <a:ext cx="834403" cy="457200"/>
          </a:xfrm>
          <a:prstGeom prst="wedgeEllipseCallout">
            <a:avLst>
              <a:gd name="adj1" fmla="val 17523"/>
              <a:gd name="adj2" fmla="val -13916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C4126-2DDB-ACA5-F6F0-E196390A1E5B}"/>
              </a:ext>
            </a:extLst>
          </p:cNvPr>
          <p:cNvSpPr txBox="1"/>
          <p:nvPr/>
        </p:nvSpPr>
        <p:spPr>
          <a:xfrm>
            <a:off x="3824405" y="3570712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1.3%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63A843C-709A-A82A-4B77-CFB126B17F40}"/>
              </a:ext>
            </a:extLst>
          </p:cNvPr>
          <p:cNvSpPr/>
          <p:nvPr/>
        </p:nvSpPr>
        <p:spPr bwMode="auto">
          <a:xfrm>
            <a:off x="8273495" y="2077482"/>
            <a:ext cx="834403" cy="457200"/>
          </a:xfrm>
          <a:prstGeom prst="wedgeEllipseCallout">
            <a:avLst>
              <a:gd name="adj1" fmla="val 25742"/>
              <a:gd name="adj2" fmla="val 16083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6E498-630C-03A4-1685-0AC382CB154A}"/>
              </a:ext>
            </a:extLst>
          </p:cNvPr>
          <p:cNvSpPr txBox="1"/>
          <p:nvPr/>
        </p:nvSpPr>
        <p:spPr>
          <a:xfrm>
            <a:off x="8327004" y="2127754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0.8%</a:t>
            </a:r>
          </a:p>
        </p:txBody>
      </p:sp>
    </p:spTree>
    <p:extLst>
      <p:ext uri="{BB962C8B-B14F-4D97-AF65-F5344CB8AC3E}">
        <p14:creationId xmlns:p14="http://schemas.microsoft.com/office/powerpoint/2010/main" val="2699943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  <p:bldP spid="15" grpId="0" animBg="1"/>
      <p:bldP spid="16" grpId="0" animBg="1"/>
      <p:bldP spid="4" grpId="0" animBg="1"/>
      <p:bldP spid="5" grpId="0"/>
      <p:bldP spid="9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BFS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3BC45-4270-86FA-AB9D-906194E0B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310" y="2196230"/>
            <a:ext cx="4560314" cy="2807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3F029-FAB7-C766-E854-58A69691A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214360"/>
            <a:ext cx="4523467" cy="27848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399A34-B6C1-D756-8D8B-0D7B4E3B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33" y="1628779"/>
            <a:ext cx="16002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TITAN V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F87C3D-BF7D-0A02-89D9-79C76644FF74}"/>
              </a:ext>
            </a:extLst>
          </p:cNvPr>
          <p:cNvSpPr txBox="1">
            <a:spLocks/>
          </p:cNvSpPr>
          <p:nvPr/>
        </p:nvSpPr>
        <p:spPr bwMode="auto">
          <a:xfrm>
            <a:off x="5985104" y="1628779"/>
            <a:ext cx="214403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RTX 2070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B48B7-D5F4-E5FC-BE7C-162498BA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2F7F71-AC88-0E3E-D024-582F11992860}"/>
              </a:ext>
            </a:extLst>
          </p:cNvPr>
          <p:cNvSpPr/>
          <p:nvPr/>
        </p:nvSpPr>
        <p:spPr bwMode="auto">
          <a:xfrm>
            <a:off x="4258920" y="3089718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80B91B-5BB7-80F8-42FA-BBDB7960324E}"/>
              </a:ext>
            </a:extLst>
          </p:cNvPr>
          <p:cNvSpPr/>
          <p:nvPr/>
        </p:nvSpPr>
        <p:spPr bwMode="auto">
          <a:xfrm>
            <a:off x="8829741" y="2970132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AD1730-4992-4A93-56A0-275B7DB5DF14}"/>
              </a:ext>
            </a:extLst>
          </p:cNvPr>
          <p:cNvSpPr/>
          <p:nvPr/>
        </p:nvSpPr>
        <p:spPr bwMode="auto">
          <a:xfrm>
            <a:off x="3652284" y="2684242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0CD1F-D162-0074-860D-A59A8E814667}"/>
              </a:ext>
            </a:extLst>
          </p:cNvPr>
          <p:cNvSpPr/>
          <p:nvPr/>
        </p:nvSpPr>
        <p:spPr bwMode="auto">
          <a:xfrm>
            <a:off x="582908" y="3866178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1672A2-036C-1D6C-9717-D7B1D5C21F8E}"/>
              </a:ext>
            </a:extLst>
          </p:cNvPr>
          <p:cNvSpPr/>
          <p:nvPr/>
        </p:nvSpPr>
        <p:spPr bwMode="auto">
          <a:xfrm>
            <a:off x="7391120" y="2154683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EC2B4F-7824-373C-5905-DAD533B8D279}"/>
              </a:ext>
            </a:extLst>
          </p:cNvPr>
          <p:cNvSpPr/>
          <p:nvPr/>
        </p:nvSpPr>
        <p:spPr bwMode="auto">
          <a:xfrm>
            <a:off x="6973894" y="3752159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863294A-68B3-2664-9DC6-E126C5AF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F3401F0-EB53-0485-CCBB-85AF53B0B2E2}"/>
              </a:ext>
            </a:extLst>
          </p:cNvPr>
          <p:cNvSpPr/>
          <p:nvPr/>
        </p:nvSpPr>
        <p:spPr bwMode="auto">
          <a:xfrm>
            <a:off x="3598771" y="3651908"/>
            <a:ext cx="834403" cy="457200"/>
          </a:xfrm>
          <a:prstGeom prst="wedgeEllipseCallout">
            <a:avLst>
              <a:gd name="adj1" fmla="val 43093"/>
              <a:gd name="adj2" fmla="val -9583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DC386B-F708-2485-BC38-09542EB05A4E}"/>
              </a:ext>
            </a:extLst>
          </p:cNvPr>
          <p:cNvSpPr txBox="1"/>
          <p:nvPr/>
        </p:nvSpPr>
        <p:spPr>
          <a:xfrm>
            <a:off x="3652280" y="3702180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1.9%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94F9D45-DEF9-24D5-63C0-FE5455C12CB2}"/>
              </a:ext>
            </a:extLst>
          </p:cNvPr>
          <p:cNvSpPr/>
          <p:nvPr/>
        </p:nvSpPr>
        <p:spPr bwMode="auto">
          <a:xfrm>
            <a:off x="8186593" y="1896583"/>
            <a:ext cx="834403" cy="457200"/>
          </a:xfrm>
          <a:prstGeom prst="wedgeEllipseCallout">
            <a:avLst>
              <a:gd name="adj1" fmla="val 31221"/>
              <a:gd name="adj2" fmla="val 192500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68B4A-161E-24D4-51A9-312C7940815D}"/>
              </a:ext>
            </a:extLst>
          </p:cNvPr>
          <p:cNvSpPr txBox="1"/>
          <p:nvPr/>
        </p:nvSpPr>
        <p:spPr>
          <a:xfrm>
            <a:off x="8240102" y="1946855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1.2%</a:t>
            </a:r>
          </a:p>
        </p:txBody>
      </p:sp>
    </p:spTree>
    <p:extLst>
      <p:ext uri="{BB962C8B-B14F-4D97-AF65-F5344CB8AC3E}">
        <p14:creationId xmlns:p14="http://schemas.microsoft.com/office/powerpoint/2010/main" val="1324846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4" grpId="0" animBg="1"/>
      <p:bldP spid="4" grpId="0" animBg="1"/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3714-40C5-93CB-8C1B-F6E0B0A4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2EE6B-E5AE-E45E-9E23-D34F397C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9"/>
            <a:ext cx="8229600" cy="4479925"/>
          </a:xfrm>
        </p:spPr>
        <p:txBody>
          <a:bodyPr/>
          <a:lstStyle/>
          <a:p>
            <a:r>
              <a:rPr lang="en-US" dirty="0"/>
              <a:t>Many modern chips use CMOS technology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Voltage </a:t>
            </a:r>
            <a:r>
              <a:rPr lang="en-US" i="1" dirty="0"/>
              <a:t>V </a:t>
            </a:r>
            <a:r>
              <a:rPr lang="en-US" dirty="0"/>
              <a:t>and clock frequency </a:t>
            </a:r>
            <a:r>
              <a:rPr lang="en-US" i="1" dirty="0"/>
              <a:t>f</a:t>
            </a:r>
            <a:endParaRPr lang="en-US" dirty="0"/>
          </a:p>
          <a:p>
            <a:r>
              <a:rPr lang="en-US" dirty="0"/>
              <a:t>Capacitance </a:t>
            </a:r>
            <a:r>
              <a:rPr lang="en-US" i="1" dirty="0"/>
              <a:t>C </a:t>
            </a:r>
            <a:r>
              <a:rPr lang="en-US" dirty="0"/>
              <a:t>depends on material &amp; wire length</a:t>
            </a:r>
          </a:p>
          <a:p>
            <a:r>
              <a:rPr lang="en-US" dirty="0">
                <a:solidFill>
                  <a:srgbClr val="FF0000"/>
                </a:solidFill>
              </a:rPr>
              <a:t>Switching activity </a:t>
            </a:r>
            <a:r>
              <a:rPr lang="en-US" i="1" dirty="0"/>
              <a:t>N </a:t>
            </a:r>
            <a:r>
              <a:rPr lang="en-US" dirty="0"/>
              <a:t>is how many times a bit is flipped (1 to 0 or vice versa)</a:t>
            </a:r>
            <a:endParaRPr lang="en-US" i="1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memory bus </a:t>
            </a:r>
            <a:r>
              <a:rPr lang="en-US" dirty="0"/>
              <a:t>is a good target</a:t>
            </a:r>
          </a:p>
          <a:p>
            <a:endParaRPr lang="en-US" dirty="0"/>
          </a:p>
        </p:txBody>
      </p:sp>
      <p:sp>
        <p:nvSpPr>
          <p:cNvPr id="6" name="Google Shape;144;p15">
            <a:extLst>
              <a:ext uri="{FF2B5EF4-FFF2-40B4-BE49-F238E27FC236}">
                <a16:creationId xmlns:a16="http://schemas.microsoft.com/office/drawing/2014/main" id="{DD359A11-632F-0831-7F4F-C796E7DCD0AA}"/>
              </a:ext>
            </a:extLst>
          </p:cNvPr>
          <p:cNvSpPr txBox="1"/>
          <p:nvPr/>
        </p:nvSpPr>
        <p:spPr>
          <a:xfrm>
            <a:off x="0" y="1752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 i="1" dirty="0"/>
              <a:t>P</a:t>
            </a:r>
            <a:r>
              <a:rPr lang="en" sz="3600" i="1" baseline="-25000" dirty="0"/>
              <a:t>dynamic</a:t>
            </a:r>
            <a:r>
              <a:rPr lang="en" sz="3600" i="1" dirty="0"/>
              <a:t> = C • V</a:t>
            </a:r>
            <a:r>
              <a:rPr lang="en" sz="3600" i="1" baseline="30000" dirty="0"/>
              <a:t>2</a:t>
            </a:r>
            <a:r>
              <a:rPr lang="en" sz="3600" i="1" dirty="0"/>
              <a:t> • N • f</a:t>
            </a:r>
            <a:endParaRPr sz="36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07E54-7B83-1E99-2820-9711C388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49AD5-39D9-B259-A239-FFE86EE2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120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Gardenia BFS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3BC45-4270-86FA-AB9D-906194E0B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310" y="2196230"/>
            <a:ext cx="4560314" cy="2807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3F029-FAB7-C766-E854-58A69691A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214360"/>
            <a:ext cx="4523467" cy="27848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399A34-B6C1-D756-8D8B-0D7B4E3B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33" y="1628779"/>
            <a:ext cx="16002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TITAN V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F87C3D-BF7D-0A02-89D9-79C76644FF74}"/>
              </a:ext>
            </a:extLst>
          </p:cNvPr>
          <p:cNvSpPr txBox="1">
            <a:spLocks/>
          </p:cNvSpPr>
          <p:nvPr/>
        </p:nvSpPr>
        <p:spPr bwMode="auto">
          <a:xfrm>
            <a:off x="5985104" y="1628779"/>
            <a:ext cx="214403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RTX 2070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9ABEF-A323-4F56-8845-A61D7832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9DB1F9-C0D4-6A4A-D3C9-840990C24953}"/>
              </a:ext>
            </a:extLst>
          </p:cNvPr>
          <p:cNvSpPr/>
          <p:nvPr/>
        </p:nvSpPr>
        <p:spPr bwMode="auto">
          <a:xfrm>
            <a:off x="582908" y="2667000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D81D33-D950-9E0A-D8A3-0A0F5EC1833B}"/>
              </a:ext>
            </a:extLst>
          </p:cNvPr>
          <p:cNvSpPr/>
          <p:nvPr/>
        </p:nvSpPr>
        <p:spPr bwMode="auto">
          <a:xfrm>
            <a:off x="5119723" y="2707044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260215-BB97-479D-7A58-F9E3C4CDED93}"/>
              </a:ext>
            </a:extLst>
          </p:cNvPr>
          <p:cNvSpPr/>
          <p:nvPr/>
        </p:nvSpPr>
        <p:spPr bwMode="auto">
          <a:xfrm>
            <a:off x="8626738" y="2740972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4BF71D-492F-3865-F4F0-0F9C1A98EB0C}"/>
              </a:ext>
            </a:extLst>
          </p:cNvPr>
          <p:cNvSpPr/>
          <p:nvPr/>
        </p:nvSpPr>
        <p:spPr bwMode="auto">
          <a:xfrm>
            <a:off x="4266245" y="3040210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4D7650-4C07-DCB6-BA17-822CA8A4BA0C}"/>
              </a:ext>
            </a:extLst>
          </p:cNvPr>
          <p:cNvSpPr/>
          <p:nvPr/>
        </p:nvSpPr>
        <p:spPr bwMode="auto">
          <a:xfrm>
            <a:off x="8829756" y="3020188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FDA3EEC-F19E-E674-B514-32D6412A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43142BD-C12F-CB38-47F4-8FD55718AEEC}"/>
              </a:ext>
            </a:extLst>
          </p:cNvPr>
          <p:cNvSpPr/>
          <p:nvPr/>
        </p:nvSpPr>
        <p:spPr bwMode="auto">
          <a:xfrm>
            <a:off x="3572710" y="2375823"/>
            <a:ext cx="834403" cy="457200"/>
          </a:xfrm>
          <a:prstGeom prst="wedgeEllipseCallout">
            <a:avLst>
              <a:gd name="adj1" fmla="val 39440"/>
              <a:gd name="adj2" fmla="val 10083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07469-D00C-8AFE-9F1F-BB287E0D47C1}"/>
              </a:ext>
            </a:extLst>
          </p:cNvPr>
          <p:cNvSpPr txBox="1"/>
          <p:nvPr/>
        </p:nvSpPr>
        <p:spPr>
          <a:xfrm>
            <a:off x="3626219" y="2426095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0.4%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2F81701D-F39A-CDA7-D2BD-7928D3320871}"/>
              </a:ext>
            </a:extLst>
          </p:cNvPr>
          <p:cNvSpPr/>
          <p:nvPr/>
        </p:nvSpPr>
        <p:spPr bwMode="auto">
          <a:xfrm>
            <a:off x="8116646" y="3396374"/>
            <a:ext cx="834403" cy="457200"/>
          </a:xfrm>
          <a:prstGeom prst="wedgeEllipseCallout">
            <a:avLst>
              <a:gd name="adj1" fmla="val 43093"/>
              <a:gd name="adj2" fmla="val -6583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B2D88-AD7C-055B-80E7-A761E4E2637B}"/>
              </a:ext>
            </a:extLst>
          </p:cNvPr>
          <p:cNvSpPr txBox="1"/>
          <p:nvPr/>
        </p:nvSpPr>
        <p:spPr>
          <a:xfrm>
            <a:off x="8170155" y="3446646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0.4%</a:t>
            </a:r>
          </a:p>
        </p:txBody>
      </p:sp>
    </p:spTree>
    <p:extLst>
      <p:ext uri="{BB962C8B-B14F-4D97-AF65-F5344CB8AC3E}">
        <p14:creationId xmlns:p14="http://schemas.microsoft.com/office/powerpoint/2010/main" val="1383491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4" grpId="0" animBg="1"/>
      <p:bldP spid="15" grpId="0"/>
      <p:bldP spid="16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SSSP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3BC45-4270-86FA-AB9D-906194E0B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127" y="2196230"/>
            <a:ext cx="4566687" cy="2807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3F029-FAB7-C766-E854-58A69691A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214360"/>
            <a:ext cx="4523467" cy="27848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399A34-B6C1-D756-8D8B-0D7B4E3B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33" y="1628779"/>
            <a:ext cx="16002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TITAN V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F87C3D-BF7D-0A02-89D9-79C76644FF74}"/>
              </a:ext>
            </a:extLst>
          </p:cNvPr>
          <p:cNvSpPr txBox="1">
            <a:spLocks/>
          </p:cNvSpPr>
          <p:nvPr/>
        </p:nvSpPr>
        <p:spPr bwMode="auto">
          <a:xfrm>
            <a:off x="5985104" y="1628779"/>
            <a:ext cx="214403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RTX 2070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D8039-4AFD-C296-336A-378D677F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CE62A9-4908-4B08-D4CB-497AAA8E05A6}"/>
              </a:ext>
            </a:extLst>
          </p:cNvPr>
          <p:cNvSpPr/>
          <p:nvPr/>
        </p:nvSpPr>
        <p:spPr bwMode="auto">
          <a:xfrm>
            <a:off x="4261776" y="3045217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8A6246-CB21-F485-959B-FB0D512047B7}"/>
              </a:ext>
            </a:extLst>
          </p:cNvPr>
          <p:cNvSpPr/>
          <p:nvPr/>
        </p:nvSpPr>
        <p:spPr bwMode="auto">
          <a:xfrm>
            <a:off x="3650690" y="2288777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74E3C8-EC8D-A6CF-12CC-EA527087F7CC}"/>
              </a:ext>
            </a:extLst>
          </p:cNvPr>
          <p:cNvSpPr/>
          <p:nvPr/>
        </p:nvSpPr>
        <p:spPr bwMode="auto">
          <a:xfrm>
            <a:off x="3041180" y="3758950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CFD7C1-079A-DAFD-7AFF-9417C422684D}"/>
              </a:ext>
            </a:extLst>
          </p:cNvPr>
          <p:cNvSpPr/>
          <p:nvPr/>
        </p:nvSpPr>
        <p:spPr bwMode="auto">
          <a:xfrm>
            <a:off x="8827775" y="3184825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9C1859-B4CA-E938-68CD-F0D959FF93C2}"/>
              </a:ext>
            </a:extLst>
          </p:cNvPr>
          <p:cNvSpPr/>
          <p:nvPr/>
        </p:nvSpPr>
        <p:spPr bwMode="auto">
          <a:xfrm>
            <a:off x="5526448" y="2178983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CC0864-CD3D-5E15-25D5-24214443855D}"/>
              </a:ext>
            </a:extLst>
          </p:cNvPr>
          <p:cNvSpPr/>
          <p:nvPr/>
        </p:nvSpPr>
        <p:spPr bwMode="auto">
          <a:xfrm>
            <a:off x="8405049" y="3929030"/>
            <a:ext cx="22714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BAF429E-F915-FF08-F296-F73D9153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2A7B94E-C49E-6DE2-74F0-8C7CC676CE38}"/>
              </a:ext>
            </a:extLst>
          </p:cNvPr>
          <p:cNvSpPr/>
          <p:nvPr/>
        </p:nvSpPr>
        <p:spPr bwMode="auto">
          <a:xfrm>
            <a:off x="3665930" y="3509618"/>
            <a:ext cx="834403" cy="457200"/>
          </a:xfrm>
          <a:prstGeom prst="wedgeEllipseCallout">
            <a:avLst>
              <a:gd name="adj1" fmla="val 29394"/>
              <a:gd name="adj2" fmla="val -8083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9E3549-438E-EB52-6AE0-495F1837C066}"/>
              </a:ext>
            </a:extLst>
          </p:cNvPr>
          <p:cNvSpPr txBox="1"/>
          <p:nvPr/>
        </p:nvSpPr>
        <p:spPr>
          <a:xfrm>
            <a:off x="3719439" y="3559890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0.4%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90E430D5-504C-10A0-3649-095114684EFD}"/>
              </a:ext>
            </a:extLst>
          </p:cNvPr>
          <p:cNvSpPr/>
          <p:nvPr/>
        </p:nvSpPr>
        <p:spPr bwMode="auto">
          <a:xfrm>
            <a:off x="8144041" y="2464485"/>
            <a:ext cx="834403" cy="457200"/>
          </a:xfrm>
          <a:prstGeom prst="wedgeEllipseCallout">
            <a:avLst>
              <a:gd name="adj1" fmla="val 39440"/>
              <a:gd name="adj2" fmla="val 100833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B94C2D-32F2-888C-1148-1B6E0AFD2AFF}"/>
              </a:ext>
            </a:extLst>
          </p:cNvPr>
          <p:cNvSpPr txBox="1"/>
          <p:nvPr/>
        </p:nvSpPr>
        <p:spPr>
          <a:xfrm>
            <a:off x="8197550" y="2514757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0.3%</a:t>
            </a:r>
          </a:p>
        </p:txBody>
      </p:sp>
    </p:spTree>
    <p:extLst>
      <p:ext uri="{BB962C8B-B14F-4D97-AF65-F5344CB8AC3E}">
        <p14:creationId xmlns:p14="http://schemas.microsoft.com/office/powerpoint/2010/main" val="3479862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4" grpId="0" animBg="1"/>
      <p:bldP spid="4" grpId="0" animBg="1"/>
      <p:bldP spid="16" grpId="0"/>
      <p:bldP spid="17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Gardenia SSSP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3BC45-4270-86FA-AB9D-906194E0B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127" y="2196230"/>
            <a:ext cx="4566687" cy="2807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3F029-FAB7-C766-E854-58A69691A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236386"/>
            <a:ext cx="4523467" cy="274083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399A34-B6C1-D756-8D8B-0D7B4E3B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33" y="1628779"/>
            <a:ext cx="1600200" cy="581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TITAN V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F87C3D-BF7D-0A02-89D9-79C76644FF74}"/>
              </a:ext>
            </a:extLst>
          </p:cNvPr>
          <p:cNvSpPr txBox="1">
            <a:spLocks/>
          </p:cNvSpPr>
          <p:nvPr/>
        </p:nvSpPr>
        <p:spPr bwMode="auto">
          <a:xfrm>
            <a:off x="5985104" y="1628779"/>
            <a:ext cx="214403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RTX 2070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3350C0-7B66-3FCE-A7F7-FA002D39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609A58-67AA-19C5-8722-DB8C5EED9487}"/>
              </a:ext>
            </a:extLst>
          </p:cNvPr>
          <p:cNvSpPr/>
          <p:nvPr/>
        </p:nvSpPr>
        <p:spPr bwMode="auto">
          <a:xfrm>
            <a:off x="6765534" y="2604273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A70256-F1BA-D1C9-F9F2-33D5F9DD6E9C}"/>
              </a:ext>
            </a:extLst>
          </p:cNvPr>
          <p:cNvSpPr/>
          <p:nvPr/>
        </p:nvSpPr>
        <p:spPr bwMode="auto">
          <a:xfrm>
            <a:off x="3654227" y="2896837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DE2A54-9A20-4FF3-2DAB-A8DBE0B294C1}"/>
              </a:ext>
            </a:extLst>
          </p:cNvPr>
          <p:cNvSpPr/>
          <p:nvPr/>
        </p:nvSpPr>
        <p:spPr bwMode="auto">
          <a:xfrm>
            <a:off x="4258998" y="3176607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EA7D0F-DA47-CFF2-8AEF-46D004F995C5}"/>
              </a:ext>
            </a:extLst>
          </p:cNvPr>
          <p:cNvSpPr/>
          <p:nvPr/>
        </p:nvSpPr>
        <p:spPr bwMode="auto">
          <a:xfrm>
            <a:off x="784812" y="2318509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B8A077-841B-D274-615C-10D9FEC3B3E4}"/>
              </a:ext>
            </a:extLst>
          </p:cNvPr>
          <p:cNvSpPr/>
          <p:nvPr/>
        </p:nvSpPr>
        <p:spPr bwMode="auto">
          <a:xfrm>
            <a:off x="3236560" y="3852830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4B21C2-B2E7-BC39-0FA3-8012B84C9915}"/>
              </a:ext>
            </a:extLst>
          </p:cNvPr>
          <p:cNvSpPr/>
          <p:nvPr/>
        </p:nvSpPr>
        <p:spPr bwMode="auto">
          <a:xfrm>
            <a:off x="8833481" y="2924087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0584C6-CA6F-BCA5-5DFB-0EB0A0026DA3}"/>
              </a:ext>
            </a:extLst>
          </p:cNvPr>
          <p:cNvSpPr/>
          <p:nvPr/>
        </p:nvSpPr>
        <p:spPr bwMode="auto">
          <a:xfrm>
            <a:off x="8207211" y="2517505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3FBB05-F8A9-EF8D-4E76-28A6C080E397}"/>
              </a:ext>
            </a:extLst>
          </p:cNvPr>
          <p:cNvSpPr/>
          <p:nvPr/>
        </p:nvSpPr>
        <p:spPr bwMode="auto">
          <a:xfrm>
            <a:off x="7793395" y="3772298"/>
            <a:ext cx="206495" cy="30591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DE83CF8A-C46C-69DA-C3CD-D3881C9F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D272AD6-9DA0-320A-11EE-E4A3CB94764A}"/>
              </a:ext>
            </a:extLst>
          </p:cNvPr>
          <p:cNvSpPr/>
          <p:nvPr/>
        </p:nvSpPr>
        <p:spPr bwMode="auto">
          <a:xfrm>
            <a:off x="3572710" y="2375823"/>
            <a:ext cx="834403" cy="457200"/>
          </a:xfrm>
          <a:prstGeom prst="wedgeEllipseCallout">
            <a:avLst>
              <a:gd name="adj1" fmla="val 42180"/>
              <a:gd name="adj2" fmla="val 127500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27FF8-D0BD-C1BE-3926-E4FBB492C859}"/>
              </a:ext>
            </a:extLst>
          </p:cNvPr>
          <p:cNvSpPr txBox="1"/>
          <p:nvPr/>
        </p:nvSpPr>
        <p:spPr>
          <a:xfrm>
            <a:off x="3626219" y="2426095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0.7%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FABF6E7-D5A9-4222-237B-1352A3F7C43C}"/>
              </a:ext>
            </a:extLst>
          </p:cNvPr>
          <p:cNvSpPr/>
          <p:nvPr/>
        </p:nvSpPr>
        <p:spPr bwMode="auto">
          <a:xfrm>
            <a:off x="8075624" y="3299353"/>
            <a:ext cx="834403" cy="457200"/>
          </a:xfrm>
          <a:prstGeom prst="wedgeEllipseCallout">
            <a:avLst>
              <a:gd name="adj1" fmla="val 44920"/>
              <a:gd name="adj2" fmla="val -62500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algn="r">
              <a:buNone/>
            </a:pPr>
            <a:endParaRPr lang="en-US" b="1" dirty="0">
              <a:ln w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0A3AC8-C6C5-845F-F607-95AE82317D7B}"/>
              </a:ext>
            </a:extLst>
          </p:cNvPr>
          <p:cNvSpPr txBox="1"/>
          <p:nvPr/>
        </p:nvSpPr>
        <p:spPr>
          <a:xfrm>
            <a:off x="8129133" y="3349625"/>
            <a:ext cx="79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0.7%</a:t>
            </a:r>
          </a:p>
        </p:txBody>
      </p:sp>
    </p:spTree>
    <p:extLst>
      <p:ext uri="{BB962C8B-B14F-4D97-AF65-F5344CB8AC3E}">
        <p14:creationId xmlns:p14="http://schemas.microsoft.com/office/powerpoint/2010/main" val="1868725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4" grpId="0" animBg="1"/>
      <p:bldP spid="15" grpId="0" animBg="1"/>
      <p:bldP spid="16" grpId="0" animBg="1"/>
      <p:bldP spid="4" grpId="0" animBg="1"/>
      <p:bldP spid="18" grpId="0"/>
      <p:bldP spid="19" grpId="0" animBg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BB36-41B5-3E42-7C4F-3050CB58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BF41-F990-3E0D-4942-6BE4B8C97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four high-performance codes yield </a:t>
            </a:r>
            <a:r>
              <a:rPr lang="en-US" dirty="0">
                <a:solidFill>
                  <a:srgbClr val="FF0000"/>
                </a:solidFill>
              </a:rPr>
              <a:t>statistically significant energy savings </a:t>
            </a:r>
            <a:r>
              <a:rPr lang="en-US" dirty="0"/>
              <a:t>on average</a:t>
            </a:r>
          </a:p>
          <a:p>
            <a:r>
              <a:rPr lang="en-US" dirty="0"/>
              <a:t>All four simple programs also yield noticeable energy savings on most inputs</a:t>
            </a:r>
          </a:p>
          <a:p>
            <a:r>
              <a:rPr lang="en-US" dirty="0"/>
              <a:t>Variance is generally high, potentially due to access reordering and timing behavior</a:t>
            </a:r>
          </a:p>
          <a:p>
            <a:r>
              <a:rPr lang="en-US" dirty="0"/>
              <a:t>Changes </a:t>
            </a:r>
            <a:r>
              <a:rPr lang="en-US" dirty="0">
                <a:solidFill>
                  <a:srgbClr val="0070C0"/>
                </a:solidFill>
              </a:rPr>
              <a:t>do not affect runtime or correctness </a:t>
            </a:r>
            <a:r>
              <a:rPr lang="en-US" dirty="0"/>
              <a:t>of the codes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24590-3D5C-0D12-4295-5E907774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9CAE82-4BDD-70BA-6821-45C81FFE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728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C411-139F-9635-B3CC-AF815613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CMOS chips, </a:t>
            </a:r>
            <a:r>
              <a:rPr lang="en-US" dirty="0">
                <a:solidFill>
                  <a:srgbClr val="FF0000"/>
                </a:solidFill>
              </a:rPr>
              <a:t>reducing bit-flips can reduce energy consumption</a:t>
            </a:r>
          </a:p>
          <a:p>
            <a:r>
              <a:rPr lang="en-US" dirty="0"/>
              <a:t>Using fixed-size buffers we found that </a:t>
            </a:r>
            <a:r>
              <a:rPr lang="en-US" dirty="0">
                <a:solidFill>
                  <a:srgbClr val="FF0000"/>
                </a:solidFill>
              </a:rPr>
              <a:t>random data required 28% and 24% more energy</a:t>
            </a:r>
            <a:r>
              <a:rPr lang="en-US" dirty="0"/>
              <a:t> on a TITIAN V and an RTX 2070 Super, respectively</a:t>
            </a:r>
          </a:p>
          <a:p>
            <a:r>
              <a:rPr lang="en-US" dirty="0"/>
              <a:t>We show that strategic </a:t>
            </a:r>
            <a:r>
              <a:rPr lang="en-US" dirty="0">
                <a:solidFill>
                  <a:srgbClr val="FF0000"/>
                </a:solidFill>
              </a:rPr>
              <a:t>selection of sentinel values</a:t>
            </a:r>
            <a:r>
              <a:rPr lang="en-US" dirty="0"/>
              <a:t> in both high-performance and simple CUDA codes can significantly lower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10A4-41DA-1B48-E668-C4790B9A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C5B3E1-184A-9C0E-2747-162F8026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77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677-080B-397A-CBC8-AEE18522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6EA589-4EE0-6035-7F3F-6ABA62C0FDD9}"/>
              </a:ext>
            </a:extLst>
          </p:cNvPr>
          <p:cNvSpPr txBox="1">
            <a:spLocks/>
          </p:cNvSpPr>
          <p:nvPr/>
        </p:nvSpPr>
        <p:spPr bwMode="auto">
          <a:xfrm>
            <a:off x="455617" y="1225554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endParaRPr lang="en-US" kern="0" dirty="0"/>
          </a:p>
          <a:p>
            <a:pPr>
              <a:spcBef>
                <a:spcPts val="0"/>
              </a:spcBef>
            </a:pPr>
            <a:endParaRPr lang="en-US" kern="0" dirty="0"/>
          </a:p>
          <a:p>
            <a:pPr>
              <a:spcBef>
                <a:spcPts val="0"/>
              </a:spcBef>
            </a:pPr>
            <a:r>
              <a:rPr lang="en-US" kern="0" dirty="0"/>
              <a:t>Contact information</a:t>
            </a:r>
          </a:p>
          <a:p>
            <a:pPr lvl="1">
              <a:spcBef>
                <a:spcPts val="0"/>
              </a:spcBef>
            </a:pPr>
            <a:r>
              <a:rPr lang="en-US" kern="0" dirty="0">
                <a:solidFill>
                  <a:srgbClr val="0070C0"/>
                </a:solidFill>
              </a:rPr>
              <a:t>waf13@txstate.edu</a:t>
            </a:r>
          </a:p>
          <a:p>
            <a:pPr lvl="1">
              <a:spcBef>
                <a:spcPts val="0"/>
              </a:spcBef>
            </a:pPr>
            <a:endParaRPr lang="en-US" kern="0" dirty="0">
              <a:solidFill>
                <a:srgbClr val="FF0000"/>
              </a:solidFill>
            </a:endParaRPr>
          </a:p>
          <a:p>
            <a:pPr lvl="3">
              <a:spcBef>
                <a:spcPts val="0"/>
              </a:spcBef>
            </a:pPr>
            <a:endParaRPr lang="en-US" sz="1800" kern="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kern="0" dirty="0"/>
              <a:t>Web page (link to paper and bit-flip codes)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https://cs.txstate.edu/∼</a:t>
            </a:r>
            <a:r>
              <a:rPr lang="en-US" dirty="0" err="1">
                <a:solidFill>
                  <a:srgbClr val="0070C0"/>
                </a:solidFill>
              </a:rPr>
              <a:t>burtscher</a:t>
            </a:r>
            <a:r>
              <a:rPr lang="en-US" dirty="0">
                <a:solidFill>
                  <a:srgbClr val="0070C0"/>
                </a:solidFill>
              </a:rPr>
              <a:t>/research/bit-flips/</a:t>
            </a:r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F9B703-242A-AC86-93C3-950A36B1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718D0-F453-A4C7-9B59-4FD43B20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14163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5B991-75D1-7434-545D-E3CD1355C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16" y="1371600"/>
            <a:ext cx="2753084" cy="1344168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686CF31-31FD-9D10-0233-8A0C0630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76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B76F-3963-42E0-E526-713C9689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9119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Related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BA8877-45A0-299D-92EB-2457025D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2538B-528D-EEAB-D175-DD1FD3F2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232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02B3-1BC4-0289-A0B4-FD244AF4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Bus Inversion (DBI)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B6BE3-0BE0-4BC6-AA07-6A3A1F0BF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solution first made available in DDR4</a:t>
            </a:r>
          </a:p>
          <a:p>
            <a:r>
              <a:rPr lang="en-US" dirty="0"/>
              <a:t>Requires an </a:t>
            </a:r>
            <a:r>
              <a:rPr lang="en-US" dirty="0">
                <a:solidFill>
                  <a:srgbClr val="0070C0"/>
                </a:solidFill>
              </a:rPr>
              <a:t>extra wire per byte </a:t>
            </a:r>
            <a:r>
              <a:rPr lang="en-US" dirty="0"/>
              <a:t>(12.5%</a:t>
            </a:r>
            <a:r>
              <a:rPr lang="en-US" baseline="30000" dirty="0"/>
              <a:t> </a:t>
            </a:r>
            <a:r>
              <a:rPr lang="en-US" dirty="0"/>
              <a:t>overhead)</a:t>
            </a:r>
          </a:p>
          <a:p>
            <a:r>
              <a:rPr lang="en-US" dirty="0"/>
              <a:t>Compares values at byte granularity</a:t>
            </a:r>
          </a:p>
          <a:p>
            <a:pPr lvl="1"/>
            <a:r>
              <a:rPr lang="en-US" dirty="0"/>
              <a:t>If more than 4 bits differ, the bits are inverted</a:t>
            </a:r>
          </a:p>
          <a:p>
            <a:pPr lvl="1"/>
            <a:r>
              <a:rPr lang="en-US" dirty="0"/>
              <a:t>Receiver looks at the DBI wire to determine which bytes to un-invert to reproduce the original byte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62268-1AA3-E9C8-D71A-6FE8B52D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02BAD72-7AE0-8F83-EDD4-4720C3DEF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21934"/>
              </p:ext>
            </p:extLst>
          </p:nvPr>
        </p:nvGraphicFramePr>
        <p:xfrm>
          <a:off x="2093912" y="4572000"/>
          <a:ext cx="4953000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7710188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0206266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7400475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646613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409395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67486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182920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91267822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4639853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602218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Previous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X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24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89293"/>
                  </a:ext>
                </a:extLst>
              </a:tr>
            </a:tbl>
          </a:graphicData>
        </a:graphic>
      </p:graphicFrame>
      <p:sp>
        <p:nvSpPr>
          <p:cNvPr id="14" name="Arrow: Up 13">
            <a:extLst>
              <a:ext uri="{FF2B5EF4-FFF2-40B4-BE49-F238E27FC236}">
                <a16:creationId xmlns:a16="http://schemas.microsoft.com/office/drawing/2014/main" id="{08E6064F-81A4-21F9-A764-695760FEC43D}"/>
              </a:ext>
            </a:extLst>
          </p:cNvPr>
          <p:cNvSpPr/>
          <p:nvPr/>
        </p:nvSpPr>
        <p:spPr bwMode="auto">
          <a:xfrm>
            <a:off x="3733800" y="5330190"/>
            <a:ext cx="152400" cy="1524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39CF31F2-6964-E2E5-AA27-90CE18D7BA2F}"/>
              </a:ext>
            </a:extLst>
          </p:cNvPr>
          <p:cNvSpPr/>
          <p:nvPr/>
        </p:nvSpPr>
        <p:spPr bwMode="auto">
          <a:xfrm>
            <a:off x="4114800" y="5330190"/>
            <a:ext cx="152400" cy="1524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A5A5847-3882-DDF5-0478-930FF75B84A5}"/>
              </a:ext>
            </a:extLst>
          </p:cNvPr>
          <p:cNvSpPr/>
          <p:nvPr/>
        </p:nvSpPr>
        <p:spPr bwMode="auto">
          <a:xfrm>
            <a:off x="4495800" y="5334635"/>
            <a:ext cx="152400" cy="1524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7F4486A5-5CC1-248D-97E9-357FF38428CC}"/>
              </a:ext>
            </a:extLst>
          </p:cNvPr>
          <p:cNvSpPr/>
          <p:nvPr/>
        </p:nvSpPr>
        <p:spPr bwMode="auto">
          <a:xfrm>
            <a:off x="4876800" y="5330190"/>
            <a:ext cx="152400" cy="1524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F48890E-DF44-3E14-B3EC-C316295AEED2}"/>
              </a:ext>
            </a:extLst>
          </p:cNvPr>
          <p:cNvSpPr/>
          <p:nvPr/>
        </p:nvSpPr>
        <p:spPr bwMode="auto">
          <a:xfrm>
            <a:off x="5257800" y="5330190"/>
            <a:ext cx="152400" cy="1524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961F3C66-E107-BDB3-8B26-2F69F8060884}"/>
              </a:ext>
            </a:extLst>
          </p:cNvPr>
          <p:cNvSpPr/>
          <p:nvPr/>
        </p:nvSpPr>
        <p:spPr bwMode="auto">
          <a:xfrm>
            <a:off x="6400800" y="5334000"/>
            <a:ext cx="152400" cy="1524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E56D8D4-68BA-EFFC-42AF-A435D4E9B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63357"/>
              </p:ext>
            </p:extLst>
          </p:nvPr>
        </p:nvGraphicFramePr>
        <p:xfrm>
          <a:off x="2093912" y="4942840"/>
          <a:ext cx="4953000" cy="370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76665469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66327668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440998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3502333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94262233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390662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337542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674078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5703276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92078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Next Data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527808"/>
                  </a:ext>
                </a:extLst>
              </a:tr>
            </a:tbl>
          </a:graphicData>
        </a:graphic>
      </p:graphicFrame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446B2C2A-EC83-3846-D11E-6E9D84ED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8903-576C-D47D-7975-0462A437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Bit-Affinity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A075-151C-9F2D-9813-054F9094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 et al. observe that 8T SRAM has ‘read affinity’</a:t>
            </a:r>
          </a:p>
          <a:p>
            <a:pPr lvl="1"/>
            <a:r>
              <a:rPr lang="en-US" dirty="0"/>
              <a:t>Reading a </a:t>
            </a:r>
            <a:r>
              <a:rPr lang="en-US" dirty="0">
                <a:solidFill>
                  <a:srgbClr val="FF0000"/>
                </a:solidFill>
              </a:rPr>
              <a:t>‘1’ consumes less energy </a:t>
            </a:r>
            <a:r>
              <a:rPr lang="en-US" dirty="0"/>
              <a:t>than reading a ‘0’</a:t>
            </a:r>
          </a:p>
          <a:p>
            <a:pPr lvl="1"/>
            <a:r>
              <a:rPr lang="en-US" dirty="0"/>
              <a:t>Create an encoding scheme for data and instructions</a:t>
            </a:r>
          </a:p>
          <a:p>
            <a:pPr lvl="3"/>
            <a:endParaRPr lang="en-US" dirty="0"/>
          </a:p>
          <a:p>
            <a:r>
              <a:rPr lang="en-US" dirty="0"/>
              <a:t>Lucas et al. demonstrate that there is a tradeoff</a:t>
            </a:r>
          </a:p>
          <a:p>
            <a:pPr lvl="1"/>
            <a:r>
              <a:rPr lang="en-US" dirty="0"/>
              <a:t>In memory with ‘1’ bit-affinity, reducing zeros is not enough to get optimal performance</a:t>
            </a:r>
          </a:p>
          <a:p>
            <a:pPr lvl="1"/>
            <a:r>
              <a:rPr lang="en-US" dirty="0"/>
              <a:t>Introduce encoding scheme, use optimum between increased affinity and decreased switching 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7BC05-A34A-5650-2AF9-688C2F43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CD69D3-1550-82A8-09BE-251220EE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7" y="5969000"/>
            <a:ext cx="7240587" cy="457200"/>
          </a:xfrm>
        </p:spPr>
        <p:txBody>
          <a:bodyPr/>
          <a:lstStyle/>
          <a:p>
            <a:r>
              <a:rPr lang="en-US" dirty="0"/>
              <a:t>Reducing Memory-Bus Energy Consumption of GPUs via Software-Based Bit-Flip Minimization</a:t>
            </a:r>
          </a:p>
        </p:txBody>
      </p:sp>
    </p:spTree>
    <p:extLst>
      <p:ext uri="{BB962C8B-B14F-4D97-AF65-F5344CB8AC3E}">
        <p14:creationId xmlns:p14="http://schemas.microsoft.com/office/powerpoint/2010/main" val="8883305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F52A-3B7D-1E4A-2305-7EF16958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Non-Volatile Memory (NVM)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791E-82F8-C62D-A3E8-87DFC5851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Dgien</a:t>
            </a:r>
            <a:r>
              <a:rPr lang="en-US" dirty="0"/>
              <a:t> et al. build an NVM compression scheme</a:t>
            </a:r>
          </a:p>
          <a:p>
            <a:pPr lvl="1"/>
            <a:r>
              <a:rPr lang="en-US" dirty="0"/>
              <a:t>Use frequent pattern compression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Only write bits that need to be changed</a:t>
            </a:r>
          </a:p>
          <a:p>
            <a:pPr lvl="1"/>
            <a:r>
              <a:rPr lang="en-US" dirty="0"/>
              <a:t>Reducing writes can increase life of NVM</a:t>
            </a:r>
          </a:p>
          <a:p>
            <a:pPr lvl="3"/>
            <a:endParaRPr lang="en-US" dirty="0"/>
          </a:p>
          <a:p>
            <a:r>
              <a:rPr lang="en-US" dirty="0"/>
              <a:t>Bittman et al. observe that reducing bit flips is more important than reducing writes</a:t>
            </a:r>
          </a:p>
          <a:p>
            <a:pPr lvl="1"/>
            <a:r>
              <a:rPr lang="en-US" dirty="0"/>
              <a:t>Introduce a linked-list implementation designed to reduce bit flips to extend NVM life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04A63-1B54-8507-10A2-C5FDB9D4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0584EA-EA51-E70F-EA42-DDD49D45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509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B76F-3963-42E0-E526-713C9689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9119"/>
            <a:ext cx="8229600" cy="639762"/>
          </a:xfrm>
        </p:spPr>
        <p:txBody>
          <a:bodyPr/>
          <a:lstStyle/>
          <a:p>
            <a:pPr algn="ctr"/>
            <a:r>
              <a:rPr lang="en-US" dirty="0"/>
              <a:t>Our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832B7-1723-B051-B577-D0568E0F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FB0B2-D6BA-AE25-0F10-A647792F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650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A22D-0656-166C-252B-DDF30882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Sentinel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115A6-6E67-81A3-4E7A-81290CAB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codes initialize data structures with </a:t>
            </a:r>
            <a:r>
              <a:rPr lang="en-US" dirty="0">
                <a:solidFill>
                  <a:srgbClr val="FF0000"/>
                </a:solidFill>
              </a:rPr>
              <a:t>sentinels </a:t>
            </a:r>
            <a:r>
              <a:rPr lang="en-US" dirty="0"/>
              <a:t>or other special values</a:t>
            </a:r>
          </a:p>
          <a:p>
            <a:r>
              <a:rPr lang="en-US" dirty="0"/>
              <a:t>We change these values to more </a:t>
            </a:r>
            <a:r>
              <a:rPr lang="en-US" dirty="0">
                <a:solidFill>
                  <a:srgbClr val="FF0000"/>
                </a:solidFill>
              </a:rPr>
              <a:t>closely match</a:t>
            </a:r>
            <a:r>
              <a:rPr lang="en-US" dirty="0"/>
              <a:t> (in Hamming distance) the final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73B03-4060-D50E-2799-6B7179EE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" t="-39" r="199" b="6601"/>
          <a:stretch/>
        </p:blipFill>
        <p:spPr>
          <a:xfrm>
            <a:off x="66679" y="3581400"/>
            <a:ext cx="9067801" cy="1752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C57A5-57AF-C9E0-4903-DDD1067E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80FF9-E21E-4878-0DB8-6990498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Reducing Memory-Bus Energy Consumption of GPUs via Software-Based Bit-Flip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040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31446</TotalTime>
  <Words>1883</Words>
  <Application>Microsoft Office PowerPoint</Application>
  <PresentationFormat>On-screen Show (4:3)</PresentationFormat>
  <Paragraphs>508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 New</vt:lpstr>
      <vt:lpstr>Tahoma</vt:lpstr>
      <vt:lpstr>Times New Roman</vt:lpstr>
      <vt:lpstr>Wingdings</vt:lpstr>
      <vt:lpstr>Blends</vt:lpstr>
      <vt:lpstr>Reducing Memory-Bus Energy Consumption of GPUs via Software-Based Bit-Flip Minimization </vt:lpstr>
      <vt:lpstr>Motivation</vt:lpstr>
      <vt:lpstr>Background</vt:lpstr>
      <vt:lpstr>Related Work</vt:lpstr>
      <vt:lpstr>Data Bus Inversion (DBI)</vt:lpstr>
      <vt:lpstr>Bit-Affinity</vt:lpstr>
      <vt:lpstr>Non-Volatile Memory (NVM)</vt:lpstr>
      <vt:lpstr>Our Approach</vt:lpstr>
      <vt:lpstr>Approach – Sentinel Changes</vt:lpstr>
      <vt:lpstr>Approach – Applicability</vt:lpstr>
      <vt:lpstr>Maximal Independent Set</vt:lpstr>
      <vt:lpstr>Maximal Independent Set</vt:lpstr>
      <vt:lpstr>Maximal Independent Set</vt:lpstr>
      <vt:lpstr>All Pairs Shortest Paths</vt:lpstr>
      <vt:lpstr>Breadth-First Search</vt:lpstr>
      <vt:lpstr>Single-Source Shortest Path</vt:lpstr>
      <vt:lpstr>Methodology</vt:lpstr>
      <vt:lpstr>System</vt:lpstr>
      <vt:lpstr>System and Software</vt:lpstr>
      <vt:lpstr>Inputs (non-APSP)</vt:lpstr>
      <vt:lpstr>Experiments</vt:lpstr>
      <vt:lpstr>Experiments</vt:lpstr>
      <vt:lpstr>Results</vt:lpstr>
      <vt:lpstr>Data Transfer Experiments</vt:lpstr>
      <vt:lpstr>Simple MIS</vt:lpstr>
      <vt:lpstr>ECL MIS</vt:lpstr>
      <vt:lpstr>Simple APSP</vt:lpstr>
      <vt:lpstr>ECL APSP</vt:lpstr>
      <vt:lpstr>Simple BFS</vt:lpstr>
      <vt:lpstr>Gardenia BFS</vt:lpstr>
      <vt:lpstr>Simple SSSP</vt:lpstr>
      <vt:lpstr>Gardenia SSSP</vt:lpstr>
      <vt:lpstr>Result Summary</vt:lpstr>
      <vt:lpstr>Conclusion</vt:lpstr>
      <vt:lpstr>Thank you!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Floating-Point Data Compression at 75 Gb/s</dc:title>
  <dc:creator>Martin Burtscher</dc:creator>
  <cp:lastModifiedBy>Fallin, Alex</cp:lastModifiedBy>
  <cp:revision>2179</cp:revision>
  <cp:lastPrinted>1601-01-01T00:00:00Z</cp:lastPrinted>
  <dcterms:created xsi:type="dcterms:W3CDTF">2004-05-06T20:27:51Z</dcterms:created>
  <dcterms:modified xsi:type="dcterms:W3CDTF">2022-11-15T17:52:53Z</dcterms:modified>
</cp:coreProperties>
</file>